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9"/>
  </p:notesMasterIdLst>
  <p:sldIdLst>
    <p:sldId id="284" r:id="rId2"/>
    <p:sldId id="291" r:id="rId3"/>
    <p:sldId id="290" r:id="rId4"/>
    <p:sldId id="292" r:id="rId5"/>
    <p:sldId id="276" r:id="rId6"/>
    <p:sldId id="289" r:id="rId7"/>
    <p:sldId id="274" r:id="rId8"/>
    <p:sldId id="275" r:id="rId9"/>
    <p:sldId id="277" r:id="rId10"/>
    <p:sldId id="288" r:id="rId11"/>
    <p:sldId id="287" r:id="rId12"/>
    <p:sldId id="286" r:id="rId13"/>
    <p:sldId id="333" r:id="rId14"/>
    <p:sldId id="256" r:id="rId15"/>
    <p:sldId id="278" r:id="rId16"/>
    <p:sldId id="269" r:id="rId17"/>
    <p:sldId id="257" r:id="rId18"/>
    <p:sldId id="281" r:id="rId19"/>
    <p:sldId id="259" r:id="rId20"/>
    <p:sldId id="280" r:id="rId21"/>
    <p:sldId id="258" r:id="rId22"/>
    <p:sldId id="262" r:id="rId23"/>
    <p:sldId id="268" r:id="rId24"/>
    <p:sldId id="263" r:id="rId25"/>
    <p:sldId id="264" r:id="rId26"/>
    <p:sldId id="271" r:id="rId27"/>
    <p:sldId id="272" r:id="rId28"/>
    <p:sldId id="273" r:id="rId29"/>
    <p:sldId id="279" r:id="rId30"/>
    <p:sldId id="265" r:id="rId31"/>
    <p:sldId id="283" r:id="rId32"/>
    <p:sldId id="304" r:id="rId33"/>
    <p:sldId id="293" r:id="rId34"/>
    <p:sldId id="330" r:id="rId35"/>
    <p:sldId id="329" r:id="rId36"/>
    <p:sldId id="294" r:id="rId37"/>
    <p:sldId id="324" r:id="rId38"/>
    <p:sldId id="295" r:id="rId39"/>
    <p:sldId id="298" r:id="rId40"/>
    <p:sldId id="297" r:id="rId41"/>
    <p:sldId id="299" r:id="rId42"/>
    <p:sldId id="296" r:id="rId43"/>
    <p:sldId id="300" r:id="rId44"/>
    <p:sldId id="301" r:id="rId45"/>
    <p:sldId id="305" r:id="rId46"/>
    <p:sldId id="306" r:id="rId47"/>
    <p:sldId id="307" r:id="rId48"/>
    <p:sldId id="308" r:id="rId49"/>
    <p:sldId id="309" r:id="rId50"/>
    <p:sldId id="310" r:id="rId51"/>
    <p:sldId id="311" r:id="rId52"/>
    <p:sldId id="312" r:id="rId53"/>
    <p:sldId id="313" r:id="rId54"/>
    <p:sldId id="314" r:id="rId55"/>
    <p:sldId id="319" r:id="rId56"/>
    <p:sldId id="315" r:id="rId57"/>
    <p:sldId id="303" r:id="rId58"/>
    <p:sldId id="302" r:id="rId59"/>
    <p:sldId id="316" r:id="rId60"/>
    <p:sldId id="320" r:id="rId61"/>
    <p:sldId id="323" r:id="rId62"/>
    <p:sldId id="322" r:id="rId63"/>
    <p:sldId id="321" r:id="rId64"/>
    <p:sldId id="317" r:id="rId65"/>
    <p:sldId id="331" r:id="rId66"/>
    <p:sldId id="332" r:id="rId67"/>
    <p:sldId id="327" r:id="rId6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528" autoAdjust="0"/>
  </p:normalViewPr>
  <p:slideViewPr>
    <p:cSldViewPr snapToGrid="0" snapToObjects="1">
      <p:cViewPr varScale="1">
        <p:scale>
          <a:sx n="77" d="100"/>
          <a:sy n="77" d="100"/>
        </p:scale>
        <p:origin x="-1808" y="-112"/>
      </p:cViewPr>
      <p:guideLst>
        <p:guide orient="horz" pos="2160"/>
        <p:guide pos="2880"/>
      </p:guideLst>
    </p:cSldViewPr>
  </p:slideViewPr>
  <p:notesTextViewPr>
    <p:cViewPr>
      <p:scale>
        <a:sx n="100" d="100"/>
        <a:sy n="100" d="100"/>
      </p:scale>
      <p:origin x="0" y="0"/>
    </p:cViewPr>
  </p:notesTextViewPr>
  <p:sorterViewPr>
    <p:cViewPr>
      <p:scale>
        <a:sx n="85" d="100"/>
        <a:sy n="85" d="100"/>
      </p:scale>
      <p:origin x="0" y="496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notesMaster" Target="notesMasters/notesMaster1.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printerSettings" Target="printerSettings/printerSettings1.bin"/><Relationship Id="rId71" Type="http://schemas.openxmlformats.org/officeDocument/2006/relationships/presProps" Target="presProps.xml"/><Relationship Id="rId72"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heme" Target="theme/theme1.xml"/><Relationship Id="rId74"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4D1306-3DB5-B04B-AB2E-9905124FEAD4}" type="datetimeFigureOut">
              <a:rPr lang="en-US" smtClean="0"/>
              <a:t>1/30/17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D44326-ED7F-E04E-8C78-A602676FA58C}" type="slidenum">
              <a:rPr lang="en-US" smtClean="0"/>
              <a:t>‹#›</a:t>
            </a:fld>
            <a:endParaRPr lang="en-US"/>
          </a:p>
        </p:txBody>
      </p:sp>
    </p:spTree>
    <p:extLst>
      <p:ext uri="{BB962C8B-B14F-4D97-AF65-F5344CB8AC3E}">
        <p14:creationId xmlns:p14="http://schemas.microsoft.com/office/powerpoint/2010/main" val="41711599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Metropolis of </a:t>
            </a:r>
            <a:r>
              <a:rPr lang="en-US" dirty="0" err="1" smtClean="0"/>
              <a:t>Tomororw</a:t>
            </a:r>
            <a:r>
              <a:rPr lang="en-US" dirty="0" smtClean="0"/>
              <a:t> – 1929, High Ferris</a:t>
            </a:r>
          </a:p>
          <a:p>
            <a:endParaRPr lang="en-US" dirty="0" smtClean="0"/>
          </a:p>
          <a:p>
            <a:r>
              <a:rPr lang="en-US" dirty="0" smtClean="0"/>
              <a:t>Hugh Ferris, - building</a:t>
            </a:r>
            <a:r>
              <a:rPr lang="en-US" baseline="0" dirty="0" smtClean="0"/>
              <a:t> topography of skyscraper based on allowable code.  That is, his renderings illustrated the allowable space that new building codes would allow.  Through imaginative illustrations, he visualized a building mass that stepped back after  5 stories to allow sunlight to reach the streets below.  He added cuts into the structure to allow air and light to reach the inner rooms.  The tower would rise from the center</a:t>
            </a:r>
          </a:p>
          <a:p>
            <a:pPr marL="228600" indent="-228600">
              <a:buAutoNum type="arabicPeriod"/>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2</a:t>
            </a:fld>
            <a:endParaRPr lang="en-US"/>
          </a:p>
        </p:txBody>
      </p:sp>
    </p:spTree>
    <p:extLst>
      <p:ext uri="{BB962C8B-B14F-4D97-AF65-F5344CB8AC3E}">
        <p14:creationId xmlns:p14="http://schemas.microsoft.com/office/powerpoint/2010/main" val="10847667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Corbusier’s writings</a:t>
            </a:r>
            <a:r>
              <a:rPr lang="en-US" baseline="0" dirty="0" smtClean="0"/>
              <a:t> arguing for the renovation of Paris</a:t>
            </a:r>
            <a:endParaRPr lang="en-US" dirty="0" smtClean="0"/>
          </a:p>
          <a:p>
            <a:r>
              <a:rPr lang="en-US" dirty="0" smtClean="0"/>
              <a:t>1929</a:t>
            </a:r>
          </a:p>
          <a:p>
            <a:r>
              <a:rPr lang="en-US" dirty="0" smtClean="0"/>
              <a:t>population 2.9 million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105 </a:t>
            </a:r>
            <a:r>
              <a:rPr lang="en-US" dirty="0" err="1" smtClean="0"/>
              <a:t>sq</a:t>
            </a:r>
            <a:r>
              <a:rPr lang="en-US" dirty="0" smtClean="0"/>
              <a:t> </a:t>
            </a:r>
            <a:r>
              <a:rPr lang="en-US" dirty="0" err="1" smtClean="0"/>
              <a:t>kil</a:t>
            </a:r>
            <a:endParaRPr lang="en-US" dirty="0" smtClean="0"/>
          </a:p>
          <a:p>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14</a:t>
            </a:fld>
            <a:endParaRPr lang="en-US"/>
          </a:p>
        </p:txBody>
      </p:sp>
    </p:spTree>
    <p:extLst>
      <p:ext uri="{BB962C8B-B14F-4D97-AF65-F5344CB8AC3E}">
        <p14:creationId xmlns:p14="http://schemas.microsoft.com/office/powerpoint/2010/main" val="30965152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City of Tomorrow, 10 years research</a:t>
            </a:r>
            <a:r>
              <a:rPr lang="en-US" baseline="0" dirty="0" smtClean="0"/>
              <a:t> urban planning – principals of futurist movement of 1920s on grand scale</a:t>
            </a:r>
          </a:p>
          <a:p>
            <a:endParaRPr lang="en-US" baseline="0" dirty="0" smtClean="0"/>
          </a:p>
          <a:p>
            <a:r>
              <a:rPr lang="en-US" baseline="0" dirty="0" smtClean="0"/>
              <a:t>3 million residents</a:t>
            </a:r>
          </a:p>
          <a:p>
            <a:endParaRPr lang="en-US" baseline="0" dirty="0" smtClean="0"/>
          </a:p>
          <a:p>
            <a:r>
              <a:rPr lang="en-US" baseline="0" dirty="0" smtClean="0"/>
              <a:t>Use strict zoning</a:t>
            </a:r>
          </a:p>
          <a:p>
            <a:r>
              <a:rPr lang="en-US" baseline="0" dirty="0" smtClean="0"/>
              <a:t>center – commercial – 25 glass skyscrapers, 60 stories, 5 percent surface, 95% parks</a:t>
            </a:r>
          </a:p>
          <a:p>
            <a:r>
              <a:rPr lang="en-US" baseline="0" dirty="0" smtClean="0"/>
              <a:t>outer – residential – 5 story apartments</a:t>
            </a:r>
          </a:p>
          <a:p>
            <a:r>
              <a:rPr lang="en-US" baseline="0" dirty="0" smtClean="0"/>
              <a:t>connected by mass transit</a:t>
            </a:r>
          </a:p>
          <a:p>
            <a:r>
              <a:rPr lang="en-US" baseline="0" dirty="0" smtClean="0"/>
              <a:t>factory zone</a:t>
            </a:r>
          </a:p>
          <a:p>
            <a:r>
              <a:rPr lang="en-US" baseline="0" dirty="0" smtClean="0"/>
              <a:t>warehouses</a:t>
            </a:r>
          </a:p>
          <a:p>
            <a:r>
              <a:rPr lang="en-US" baseline="0" dirty="0" smtClean="0"/>
              <a:t>heavy industry</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16</a:t>
            </a:fld>
            <a:endParaRPr lang="en-US"/>
          </a:p>
        </p:txBody>
      </p:sp>
    </p:spTree>
    <p:extLst>
      <p:ext uri="{BB962C8B-B14F-4D97-AF65-F5344CB8AC3E}">
        <p14:creationId xmlns:p14="http://schemas.microsoft.com/office/powerpoint/2010/main" val="3780342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City of Tomorrow, </a:t>
            </a:r>
          </a:p>
          <a:p>
            <a:endParaRPr lang="en-US" baseline="0" dirty="0" smtClean="0"/>
          </a:p>
          <a:p>
            <a:r>
              <a:rPr lang="en-US" baseline="0" dirty="0" smtClean="0"/>
              <a:t>It also included a high density transportation – automobile vision</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fld id="{C5D44326-ED7F-E04E-8C78-A602676FA58C}" type="slidenum">
              <a:rPr lang="en-US" smtClean="0"/>
              <a:t>17</a:t>
            </a:fld>
            <a:endParaRPr lang="en-US"/>
          </a:p>
        </p:txBody>
      </p:sp>
    </p:spTree>
    <p:extLst>
      <p:ext uri="{BB962C8B-B14F-4D97-AF65-F5344CB8AC3E}">
        <p14:creationId xmlns:p14="http://schemas.microsoft.com/office/powerpoint/2010/main" val="1437396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And it left a lasting influence of the importance of open space, urban gardens and parks</a:t>
            </a:r>
          </a:p>
          <a:p>
            <a:endParaRPr lang="en-US" dirty="0" smtClean="0"/>
          </a:p>
          <a:p>
            <a:r>
              <a:rPr lang="en-US" dirty="0" smtClean="0"/>
              <a:t>95% percent of the land would be green space, so nature would be available to all</a:t>
            </a:r>
            <a:r>
              <a:rPr lang="en-US" baseline="0" dirty="0" smtClean="0"/>
              <a:t> inhabitants</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18</a:t>
            </a:fld>
            <a:endParaRPr lang="en-US"/>
          </a:p>
        </p:txBody>
      </p:sp>
    </p:spTree>
    <p:extLst>
      <p:ext uri="{BB962C8B-B14F-4D97-AF65-F5344CB8AC3E}">
        <p14:creationId xmlns:p14="http://schemas.microsoft.com/office/powerpoint/2010/main" val="867303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plan first required the flattening of central </a:t>
            </a:r>
            <a:r>
              <a:rPr lang="en-US" baseline="0" dirty="0" err="1" smtClean="0"/>
              <a:t>paris</a:t>
            </a:r>
            <a:endParaRPr lang="en-US" dirty="0" smtClean="0"/>
          </a:p>
        </p:txBody>
      </p:sp>
      <p:sp>
        <p:nvSpPr>
          <p:cNvPr id="4" name="Slide Number Placeholder 3"/>
          <p:cNvSpPr>
            <a:spLocks noGrp="1"/>
          </p:cNvSpPr>
          <p:nvPr>
            <p:ph type="sldNum" sz="quarter" idx="10"/>
          </p:nvPr>
        </p:nvSpPr>
        <p:spPr/>
        <p:txBody>
          <a:bodyPr/>
          <a:lstStyle/>
          <a:p>
            <a:fld id="{C5D44326-ED7F-E04E-8C78-A602676FA58C}" type="slidenum">
              <a:rPr lang="en-US" smtClean="0"/>
              <a:t>20</a:t>
            </a:fld>
            <a:endParaRPr lang="en-US"/>
          </a:p>
        </p:txBody>
      </p:sp>
    </p:spTree>
    <p:extLst>
      <p:ext uri="{BB962C8B-B14F-4D97-AF65-F5344CB8AC3E}">
        <p14:creationId xmlns:p14="http://schemas.microsoft.com/office/powerpoint/2010/main" val="566267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making his </a:t>
            </a:r>
            <a:r>
              <a:rPr lang="en-US" baseline="0" dirty="0" err="1" smtClean="0"/>
              <a:t>arguement</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21</a:t>
            </a:fld>
            <a:endParaRPr lang="en-US"/>
          </a:p>
        </p:txBody>
      </p:sp>
    </p:spTree>
    <p:extLst>
      <p:ext uri="{BB962C8B-B14F-4D97-AF65-F5344CB8AC3E}">
        <p14:creationId xmlns:p14="http://schemas.microsoft.com/office/powerpoint/2010/main" val="33079988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 density highway</a:t>
            </a:r>
            <a:r>
              <a:rPr lang="en-US" baseline="0" dirty="0" smtClean="0"/>
              <a:t> and public transportation system, where pedestrians are safely separated through levels.</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24</a:t>
            </a:fld>
            <a:endParaRPr lang="en-US"/>
          </a:p>
        </p:txBody>
      </p:sp>
    </p:spTree>
    <p:extLst>
      <p:ext uri="{BB962C8B-B14F-4D97-AF65-F5344CB8AC3E}">
        <p14:creationId xmlns:p14="http://schemas.microsoft.com/office/powerpoint/2010/main" val="2115907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Pedestrians will</a:t>
            </a:r>
            <a:r>
              <a:rPr lang="en-US" baseline="0" dirty="0" smtClean="0"/>
              <a:t> travel through GREEN SPACES without having to compete with traffic</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25</a:t>
            </a:fld>
            <a:endParaRPr lang="en-US"/>
          </a:p>
        </p:txBody>
      </p:sp>
    </p:spTree>
    <p:extLst>
      <p:ext uri="{BB962C8B-B14F-4D97-AF65-F5344CB8AC3E}">
        <p14:creationId xmlns:p14="http://schemas.microsoft.com/office/powerpoint/2010/main" val="2631340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t>
            </a:r>
            <a:r>
              <a:rPr lang="en-US" baseline="0" dirty="0" smtClean="0"/>
              <a:t>e argued that this urban form would be safer from aerial bombing, whereas the old city was so low density and spread out  it sustained crucial damage</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26</a:t>
            </a:fld>
            <a:endParaRPr lang="en-US"/>
          </a:p>
        </p:txBody>
      </p:sp>
    </p:spTree>
    <p:extLst>
      <p:ext uri="{BB962C8B-B14F-4D97-AF65-F5344CB8AC3E}">
        <p14:creationId xmlns:p14="http://schemas.microsoft.com/office/powerpoint/2010/main" val="36703630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Cities are formed by whatever</a:t>
            </a:r>
            <a:r>
              <a:rPr lang="en-US" baseline="0" dirty="0" smtClean="0"/>
              <a:t> the dominant form of transportation at the time.</a:t>
            </a:r>
          </a:p>
          <a:p>
            <a:endParaRPr lang="en-US" baseline="0" dirty="0" smtClean="0"/>
          </a:p>
          <a:p>
            <a:r>
              <a:rPr lang="en-US" baseline="0" dirty="0" smtClean="0"/>
              <a:t>This was the first vision of a city that was formed by the car.</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27</a:t>
            </a:fld>
            <a:endParaRPr lang="en-US"/>
          </a:p>
        </p:txBody>
      </p:sp>
    </p:spTree>
    <p:extLst>
      <p:ext uri="{BB962C8B-B14F-4D97-AF65-F5344CB8AC3E}">
        <p14:creationId xmlns:p14="http://schemas.microsoft.com/office/powerpoint/2010/main" val="35804424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massive towers dominated </a:t>
            </a:r>
            <a:r>
              <a:rPr lang="en-US" dirty="0" err="1" smtClean="0"/>
              <a:t>skyscapers</a:t>
            </a:r>
            <a:r>
              <a:rPr lang="en-US" dirty="0" smtClean="0"/>
              <a:t> – each was a rendering of its purpose</a:t>
            </a:r>
          </a:p>
          <a:p>
            <a:r>
              <a:rPr lang="en-US" dirty="0" smtClean="0"/>
              <a:t>many civic centers spread across vast landscape  - large multi-storied</a:t>
            </a:r>
            <a:r>
              <a:rPr lang="en-US" baseline="0" dirty="0" smtClean="0"/>
              <a:t> highway connecting the towers</a:t>
            </a:r>
            <a:endParaRPr lang="en-US" dirty="0" smtClean="0"/>
          </a:p>
          <a:p>
            <a:endParaRPr lang="en-US" dirty="0" smtClean="0"/>
          </a:p>
          <a:p>
            <a:r>
              <a:rPr lang="en-US" dirty="0" smtClean="0"/>
              <a:t>districts:</a:t>
            </a:r>
          </a:p>
          <a:p>
            <a:endParaRPr lang="en-US" dirty="0" smtClean="0"/>
          </a:p>
          <a:p>
            <a:pPr marL="228600" indent="-228600">
              <a:buAutoNum type="arabicPeriod"/>
            </a:pPr>
            <a:r>
              <a:rPr lang="en-US" baseline="0" dirty="0" smtClean="0"/>
              <a:t>business</a:t>
            </a:r>
          </a:p>
          <a:p>
            <a:pPr marL="228600" indent="-228600">
              <a:buAutoNum type="arabicPeriod"/>
            </a:pPr>
            <a:r>
              <a:rPr lang="en-US" baseline="0" dirty="0" smtClean="0"/>
              <a:t>arts</a:t>
            </a:r>
          </a:p>
          <a:p>
            <a:pPr marL="228600" indent="-228600">
              <a:buAutoNum type="arabicPeriod"/>
            </a:pPr>
            <a:r>
              <a:rPr lang="en-US" baseline="0" dirty="0" smtClean="0"/>
              <a:t>science</a:t>
            </a:r>
          </a:p>
          <a:p>
            <a:pPr marL="228600" indent="-228600">
              <a:buAutoNum type="arabicPeriod"/>
            </a:pPr>
            <a:r>
              <a:rPr lang="en-US" baseline="0" dirty="0" smtClean="0"/>
              <a:t>philosophy</a:t>
            </a:r>
          </a:p>
          <a:p>
            <a:pPr marL="228600" indent="-228600">
              <a:buAutoNum type="arabicPeriod"/>
            </a:pPr>
            <a:r>
              <a:rPr lang="en-US" baseline="0" dirty="0" smtClean="0"/>
              <a:t>technology</a:t>
            </a:r>
          </a:p>
          <a:p>
            <a:pPr marL="228600" indent="-228600">
              <a:buAutoNum type="arabicPeriod"/>
            </a:pPr>
            <a:r>
              <a:rPr lang="en-US" baseline="0" dirty="0" smtClean="0"/>
              <a:t>religion</a:t>
            </a:r>
          </a:p>
          <a:p>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4</a:t>
            </a:fld>
            <a:endParaRPr lang="en-US"/>
          </a:p>
        </p:txBody>
      </p:sp>
    </p:spTree>
    <p:extLst>
      <p:ext uri="{BB962C8B-B14F-4D97-AF65-F5344CB8AC3E}">
        <p14:creationId xmlns:p14="http://schemas.microsoft.com/office/powerpoint/2010/main" val="31275672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high density transportation – automobile vision</a:t>
            </a:r>
          </a:p>
          <a:p>
            <a:r>
              <a:rPr lang="en-US" dirty="0" smtClean="0"/>
              <a:t> with highways at several levels</a:t>
            </a:r>
          </a:p>
          <a:p>
            <a:endParaRPr lang="en-US" dirty="0" smtClean="0"/>
          </a:p>
          <a:p>
            <a:r>
              <a:rPr lang="en-US" dirty="0" smtClean="0"/>
              <a:t>small airplanes will be able to land right in the middle of town.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28</a:t>
            </a:fld>
            <a:endParaRPr lang="en-US"/>
          </a:p>
        </p:txBody>
      </p:sp>
    </p:spTree>
    <p:extLst>
      <p:ext uri="{BB962C8B-B14F-4D97-AF65-F5344CB8AC3E}">
        <p14:creationId xmlns:p14="http://schemas.microsoft.com/office/powerpoint/2010/main" val="1508407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to avoid</a:t>
            </a:r>
            <a:r>
              <a:rPr lang="en-US" baseline="0" dirty="0" smtClean="0"/>
              <a:t> highways becoming so wide that pedestrians cannot navigate them?</a:t>
            </a:r>
          </a:p>
          <a:p>
            <a:r>
              <a:rPr lang="en-US" baseline="0" dirty="0" smtClean="0"/>
              <a:t>3 different road density scenarios</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30</a:t>
            </a:fld>
            <a:endParaRPr lang="en-US"/>
          </a:p>
        </p:txBody>
      </p:sp>
    </p:spTree>
    <p:extLst>
      <p:ext uri="{BB962C8B-B14F-4D97-AF65-F5344CB8AC3E}">
        <p14:creationId xmlns:p14="http://schemas.microsoft.com/office/powerpoint/2010/main" val="41936729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Radiant City </a:t>
            </a:r>
            <a:r>
              <a:rPr lang="en-US" dirty="0" err="1" smtClean="0"/>
              <a:t>Buenes</a:t>
            </a:r>
            <a:r>
              <a:rPr lang="en-US" dirty="0" smtClean="0"/>
              <a:t> Aires</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31</a:t>
            </a:fld>
            <a:endParaRPr lang="en-US"/>
          </a:p>
        </p:txBody>
      </p:sp>
    </p:spTree>
    <p:extLst>
      <p:ext uri="{BB962C8B-B14F-4D97-AF65-F5344CB8AC3E}">
        <p14:creationId xmlns:p14="http://schemas.microsoft.com/office/powerpoint/2010/main" val="38961931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smtClean="0">
                <a:solidFill>
                  <a:schemeClr val="tx1"/>
                </a:solidFill>
                <a:latin typeface="+mn-lt"/>
                <a:ea typeface="+mn-ea"/>
                <a:cs typeface="+mn-cs"/>
              </a:rPr>
              <a:t>visitors sit in individual plastic contour seats equipped with speakers that supply a narration. The seats move along a track that alternately dips and climbs though the two floors of the exhibition hall.</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34</a:t>
            </a:fld>
            <a:endParaRPr lang="en-US"/>
          </a:p>
        </p:txBody>
      </p:sp>
    </p:spTree>
    <p:extLst>
      <p:ext uri="{BB962C8B-B14F-4D97-AF65-F5344CB8AC3E}">
        <p14:creationId xmlns:p14="http://schemas.microsoft.com/office/powerpoint/2010/main" val="41855330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taking as inspiration the current system of railroad traffic engineers</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38</a:t>
            </a:fld>
            <a:endParaRPr lang="en-US"/>
          </a:p>
        </p:txBody>
      </p:sp>
    </p:spTree>
    <p:extLst>
      <p:ext uri="{BB962C8B-B14F-4D97-AF65-F5344CB8AC3E}">
        <p14:creationId xmlns:p14="http://schemas.microsoft.com/office/powerpoint/2010/main" val="27681135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also the inspiration of ocean cruiser – independent, sleek</a:t>
            </a:r>
            <a:r>
              <a:rPr lang="en-US" baseline="0" dirty="0" smtClean="0"/>
              <a:t>, highly efficient</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39</a:t>
            </a:fld>
            <a:endParaRPr lang="en-US"/>
          </a:p>
        </p:txBody>
      </p:sp>
    </p:spTree>
    <p:extLst>
      <p:ext uri="{BB962C8B-B14F-4D97-AF65-F5344CB8AC3E}">
        <p14:creationId xmlns:p14="http://schemas.microsoft.com/office/powerpoint/2010/main" val="7014897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Today’s “control bridge” is in the form of a live camera placed every 1/3 mile</a:t>
            </a:r>
            <a:r>
              <a:rPr lang="en-US" baseline="0" dirty="0" smtClean="0"/>
              <a:t> through urban metropolises.  GDOT Navigator cameras are accessible on the internet and all channel into a single big screen “control room” at an military reserve base in Grant Park</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41</a:t>
            </a:fld>
            <a:endParaRPr lang="en-US"/>
          </a:p>
        </p:txBody>
      </p:sp>
    </p:spTree>
    <p:extLst>
      <p:ext uri="{BB962C8B-B14F-4D97-AF65-F5344CB8AC3E}">
        <p14:creationId xmlns:p14="http://schemas.microsoft.com/office/powerpoint/2010/main" val="344433127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introduction of the fly</a:t>
            </a:r>
            <a:r>
              <a:rPr lang="en-US" baseline="0" dirty="0" smtClean="0"/>
              <a:t> over freeway and entrance ramp</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43</a:t>
            </a:fld>
            <a:endParaRPr lang="en-US"/>
          </a:p>
        </p:txBody>
      </p:sp>
    </p:spTree>
    <p:extLst>
      <p:ext uri="{BB962C8B-B14F-4D97-AF65-F5344CB8AC3E}">
        <p14:creationId xmlns:p14="http://schemas.microsoft.com/office/powerpoint/2010/main" val="23302121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to navigate the lanes by night?  you just ride directly on</a:t>
            </a:r>
            <a:r>
              <a:rPr lang="en-US" baseline="0" dirty="0" smtClean="0"/>
              <a:t> top of your illuminated line</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47</a:t>
            </a:fld>
            <a:endParaRPr lang="en-US"/>
          </a:p>
        </p:txBody>
      </p:sp>
    </p:spTree>
    <p:extLst>
      <p:ext uri="{BB962C8B-B14F-4D97-AF65-F5344CB8AC3E}">
        <p14:creationId xmlns:p14="http://schemas.microsoft.com/office/powerpoint/2010/main" val="36228149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Look at the amount of surface space dedicated to cars</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55</a:t>
            </a:fld>
            <a:endParaRPr lang="en-US"/>
          </a:p>
        </p:txBody>
      </p:sp>
    </p:spTree>
    <p:extLst>
      <p:ext uri="{BB962C8B-B14F-4D97-AF65-F5344CB8AC3E}">
        <p14:creationId xmlns:p14="http://schemas.microsoft.com/office/powerpoint/2010/main" val="2236309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was entirely inspired by new </a:t>
            </a:r>
            <a:r>
              <a:rPr lang="en-US" baseline="0" dirty="0" err="1" smtClean="0"/>
              <a:t>buiding</a:t>
            </a:r>
            <a:r>
              <a:rPr lang="en-US" baseline="0" dirty="0" smtClean="0"/>
              <a:t> technologies</a:t>
            </a:r>
          </a:p>
          <a:p>
            <a:r>
              <a:rPr lang="en-US" baseline="0" dirty="0" smtClean="0"/>
              <a:t>specifically steel and </a:t>
            </a:r>
            <a:r>
              <a:rPr lang="en-US" baseline="0" dirty="0" err="1" smtClean="0"/>
              <a:t>prestressed</a:t>
            </a:r>
            <a:r>
              <a:rPr lang="en-US" baseline="0" dirty="0" smtClean="0"/>
              <a:t> concrete</a:t>
            </a:r>
          </a:p>
          <a:p>
            <a:r>
              <a:rPr lang="en-US" baseline="0" dirty="0" smtClean="0"/>
              <a:t>as well as the elevator</a:t>
            </a:r>
          </a:p>
          <a:p>
            <a:endParaRPr lang="en-US" baseline="0" dirty="0" smtClean="0"/>
          </a:p>
          <a:p>
            <a:r>
              <a:rPr lang="en-US" baseline="0" dirty="0" smtClean="0"/>
              <a:t>the imaginings seemed limitless</a:t>
            </a:r>
          </a:p>
          <a:p>
            <a:pPr marL="228600" indent="-228600">
              <a:buAutoNum type="arabicPeriod"/>
            </a:pPr>
            <a:endParaRPr lang="en-US" dirty="0" smtClean="0"/>
          </a:p>
          <a:p>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5</a:t>
            </a:fld>
            <a:endParaRPr lang="en-US"/>
          </a:p>
        </p:txBody>
      </p:sp>
    </p:spTree>
    <p:extLst>
      <p:ext uri="{BB962C8B-B14F-4D97-AF65-F5344CB8AC3E}">
        <p14:creationId xmlns:p14="http://schemas.microsoft.com/office/powerpoint/2010/main" val="13996753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Assumed that people would abandon their</a:t>
            </a:r>
            <a:r>
              <a:rPr lang="en-US" baseline="0" dirty="0" smtClean="0"/>
              <a:t> private cars when in the city center</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57</a:t>
            </a:fld>
            <a:endParaRPr lang="en-US"/>
          </a:p>
        </p:txBody>
      </p:sp>
    </p:spTree>
    <p:extLst>
      <p:ext uri="{BB962C8B-B14F-4D97-AF65-F5344CB8AC3E}">
        <p14:creationId xmlns:p14="http://schemas.microsoft.com/office/powerpoint/2010/main" val="34241335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Obviously</a:t>
            </a:r>
            <a:r>
              <a:rPr lang="en-US" baseline="0" dirty="0" smtClean="0"/>
              <a:t> designed entirely from the perspective of automobile industry – GM sponsored the exhibition, hired Bell Geddes</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59</a:t>
            </a:fld>
            <a:endParaRPr lang="en-US"/>
          </a:p>
        </p:txBody>
      </p:sp>
    </p:spTree>
    <p:extLst>
      <p:ext uri="{BB962C8B-B14F-4D97-AF65-F5344CB8AC3E}">
        <p14:creationId xmlns:p14="http://schemas.microsoft.com/office/powerpoint/2010/main" val="30474912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shortest distance between 2 places is a straight</a:t>
            </a:r>
            <a:r>
              <a:rPr lang="en-US" baseline="0" dirty="0" smtClean="0"/>
              <a:t> line</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60</a:t>
            </a:fld>
            <a:endParaRPr lang="en-US"/>
          </a:p>
        </p:txBody>
      </p:sp>
    </p:spTree>
    <p:extLst>
      <p:ext uri="{BB962C8B-B14F-4D97-AF65-F5344CB8AC3E}">
        <p14:creationId xmlns:p14="http://schemas.microsoft.com/office/powerpoint/2010/main" val="33996528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FFFFFF"/>
                </a:solidFill>
              </a:rPr>
              <a:t>In the jungle environment, the “jungle-road builder was a “factory-on-wheels,” and would cut through the forest to create finished highways in  a single sweep</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FFFFFF"/>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FFFFFF"/>
                </a:solidFill>
              </a:rPr>
              <a:t>The choice vehicle for lunar colonies is the “articulated crawler”, capable of moving across any terrain obstacle.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FFFFFF"/>
              </a:solidFil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solidFill>
                <a:srgbClr val="FFFFFF"/>
              </a:solidFill>
            </a:endParaRPr>
          </a:p>
          <a:p>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65</a:t>
            </a:fld>
            <a:endParaRPr lang="en-US"/>
          </a:p>
        </p:txBody>
      </p:sp>
    </p:spTree>
    <p:extLst>
      <p:ext uri="{BB962C8B-B14F-4D97-AF65-F5344CB8AC3E}">
        <p14:creationId xmlns:p14="http://schemas.microsoft.com/office/powerpoint/2010/main" val="23381828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AN ATOMIC-POWERED SUBMARINE surfaces within an all-weather port to supply scientists turning Antarctica into a world-wide weather eye. The port, kept free of ice the year-round, is cut through the ice shelf which extends from the shore into the ocean. Domed warehouses handling containerized freight shipments stand in the background of this scene from the General Motors </a:t>
            </a:r>
            <a:r>
              <a:rPr lang="en-US" sz="1200" kern="1200" dirty="0" err="1" smtClean="0">
                <a:solidFill>
                  <a:schemeClr val="tx1"/>
                </a:solidFill>
                <a:latin typeface="+mn-lt"/>
                <a:ea typeface="+mn-ea"/>
                <a:cs typeface="+mn-cs"/>
              </a:rPr>
              <a:t>Futurama</a:t>
            </a:r>
            <a:r>
              <a:rPr lang="en-US" sz="1200" kern="1200" dirty="0" smtClean="0">
                <a:solidFill>
                  <a:schemeClr val="tx1"/>
                </a:solidFill>
                <a:latin typeface="+mn-lt"/>
                <a:ea typeface="+mn-ea"/>
                <a:cs typeface="+mn-cs"/>
              </a:rPr>
              <a:t> ride at the New York World's Fair.</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66</a:t>
            </a:fld>
            <a:endParaRPr lang="en-US"/>
          </a:p>
        </p:txBody>
      </p:sp>
    </p:spTree>
    <p:extLst>
      <p:ext uri="{BB962C8B-B14F-4D97-AF65-F5344CB8AC3E}">
        <p14:creationId xmlns:p14="http://schemas.microsoft.com/office/powerpoint/2010/main" val="30419325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can see the influence of this utopian design on what really evolved.</a:t>
            </a:r>
          </a:p>
          <a:p>
            <a:r>
              <a:rPr lang="en-US" dirty="0" smtClean="0"/>
              <a:t>To model</a:t>
            </a:r>
            <a:r>
              <a:rPr lang="en-US" baseline="0" dirty="0" smtClean="0"/>
              <a:t> a utopian vision, to draw something in art or design, is to make it </a:t>
            </a:r>
            <a:r>
              <a:rPr lang="en-US" u="sng" baseline="0" dirty="0" smtClean="0"/>
              <a:t>real</a:t>
            </a:r>
            <a:r>
              <a:rPr lang="en-US" baseline="0" dirty="0" smtClean="0"/>
              <a:t> in the public imagination. That is why so much science follows science fiction.</a:t>
            </a:r>
          </a:p>
          <a:p>
            <a:r>
              <a:rPr lang="en-US" baseline="0" dirty="0" smtClean="0"/>
              <a:t>To model utopia is to work out all the hundreds of decisions that would need to happen, leaving the problems articulated for designers </a:t>
            </a:r>
            <a:r>
              <a:rPr lang="en-US" baseline="0" smtClean="0"/>
              <a:t>to attack.</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67</a:t>
            </a:fld>
            <a:endParaRPr lang="en-US"/>
          </a:p>
        </p:txBody>
      </p:sp>
    </p:spTree>
    <p:extLst>
      <p:ext uri="{BB962C8B-B14F-4D97-AF65-F5344CB8AC3E}">
        <p14:creationId xmlns:p14="http://schemas.microsoft.com/office/powerpoint/2010/main" val="381661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Modern International style</a:t>
            </a:r>
            <a:r>
              <a:rPr lang="en-US" baseline="0" dirty="0" smtClean="0"/>
              <a:t> architecture</a:t>
            </a:r>
          </a:p>
          <a:p>
            <a:r>
              <a:rPr lang="en-US" baseline="0" dirty="0" smtClean="0"/>
              <a:t>steel and glass</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7</a:t>
            </a:fld>
            <a:endParaRPr lang="en-US"/>
          </a:p>
        </p:txBody>
      </p:sp>
    </p:spTree>
    <p:extLst>
      <p:ext uri="{BB962C8B-B14F-4D97-AF65-F5344CB8AC3E}">
        <p14:creationId xmlns:p14="http://schemas.microsoft.com/office/powerpoint/2010/main" val="3659757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logical analysis and its mechanistic interpretation of physical nature</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8</a:t>
            </a:fld>
            <a:endParaRPr lang="en-US"/>
          </a:p>
        </p:txBody>
      </p:sp>
    </p:spTree>
    <p:extLst>
      <p:ext uri="{BB962C8B-B14F-4D97-AF65-F5344CB8AC3E}">
        <p14:creationId xmlns:p14="http://schemas.microsoft.com/office/powerpoint/2010/main" val="3366853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1365</a:t>
            </a:r>
          </a:p>
          <a:p>
            <a:r>
              <a:rPr lang="en-US" dirty="0" smtClean="0"/>
              <a:t>pop</a:t>
            </a:r>
            <a:r>
              <a:rPr lang="en-US" baseline="0" dirty="0" smtClean="0"/>
              <a:t> 275,000</a:t>
            </a:r>
          </a:p>
          <a:p>
            <a:r>
              <a:rPr lang="en-US" baseline="0" dirty="0" smtClean="0"/>
              <a:t>4.3 </a:t>
            </a:r>
            <a:r>
              <a:rPr lang="en-US" baseline="0" dirty="0" err="1" smtClean="0"/>
              <a:t>sq</a:t>
            </a:r>
            <a:r>
              <a:rPr lang="en-US" baseline="0" dirty="0" smtClean="0"/>
              <a:t> </a:t>
            </a:r>
            <a:r>
              <a:rPr lang="en-US" baseline="0" dirty="0" err="1" smtClean="0"/>
              <a:t>kil</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10</a:t>
            </a:fld>
            <a:endParaRPr lang="en-US"/>
          </a:p>
        </p:txBody>
      </p:sp>
    </p:spTree>
    <p:extLst>
      <p:ext uri="{BB962C8B-B14F-4D97-AF65-F5344CB8AC3E}">
        <p14:creationId xmlns:p14="http://schemas.microsoft.com/office/powerpoint/2010/main" val="4097599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1637</a:t>
            </a:r>
          </a:p>
          <a:p>
            <a:r>
              <a:rPr lang="en-US" dirty="0" smtClean="0"/>
              <a:t>pop 415, 000</a:t>
            </a:r>
          </a:p>
          <a:p>
            <a:r>
              <a:rPr lang="en-US" dirty="0" smtClean="0"/>
              <a:t>4.3 </a:t>
            </a:r>
            <a:r>
              <a:rPr lang="en-US" dirty="0" err="1" smtClean="0"/>
              <a:t>sq</a:t>
            </a:r>
            <a:r>
              <a:rPr lang="en-US" dirty="0" smtClean="0"/>
              <a:t> </a:t>
            </a:r>
            <a:r>
              <a:rPr lang="en-US" dirty="0" err="1" smtClean="0"/>
              <a:t>kil</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11</a:t>
            </a:fld>
            <a:endParaRPr lang="en-US"/>
          </a:p>
        </p:txBody>
      </p:sp>
    </p:spTree>
    <p:extLst>
      <p:ext uri="{BB962C8B-B14F-4D97-AF65-F5344CB8AC3E}">
        <p14:creationId xmlns:p14="http://schemas.microsoft.com/office/powerpoint/2010/main" val="3337987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1879</a:t>
            </a:r>
          </a:p>
          <a:p>
            <a:r>
              <a:rPr lang="en-US" dirty="0" smtClean="0"/>
              <a:t>pop 2,239 928</a:t>
            </a:r>
          </a:p>
          <a:p>
            <a:r>
              <a:rPr lang="en-US" dirty="0" smtClean="0"/>
              <a:t>105 </a:t>
            </a:r>
            <a:r>
              <a:rPr lang="en-US" dirty="0" err="1" smtClean="0"/>
              <a:t>sq</a:t>
            </a:r>
            <a:r>
              <a:rPr lang="en-US" dirty="0" smtClean="0"/>
              <a:t> </a:t>
            </a:r>
            <a:r>
              <a:rPr lang="en-US" dirty="0" err="1" smtClean="0"/>
              <a:t>kil</a:t>
            </a:r>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12</a:t>
            </a:fld>
            <a:endParaRPr lang="en-US"/>
          </a:p>
        </p:txBody>
      </p:sp>
    </p:spTree>
    <p:extLst>
      <p:ext uri="{BB962C8B-B14F-4D97-AF65-F5344CB8AC3E}">
        <p14:creationId xmlns:p14="http://schemas.microsoft.com/office/powerpoint/2010/main" val="23416917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b="1" dirty="0" smtClean="0">
                <a:solidFill>
                  <a:srgbClr val="FFFFFF"/>
                </a:solidFill>
              </a:rPr>
              <a:t>Haussmann's renovation of Paris</a:t>
            </a:r>
            <a:r>
              <a:rPr lang="en-US" sz="1200" dirty="0" smtClean="0">
                <a:solidFill>
                  <a:srgbClr val="FFFFFF"/>
                </a:solidFill>
              </a:rPr>
              <a:t> was a vast public works program commissioned by Emperor Napoleon and directed by George Haussmann between 1853 and 1870. It included the demolition of crowded and unhealthy medieval neighborhoods, the building of wide avenues, parks and squares, the annexation of the suburbs, and the construction of new sewers, fountains and aqueducts. It is responsible for the large boulevards Paris is known for today, full of air and light.</a:t>
            </a:r>
          </a:p>
          <a:p>
            <a:endParaRPr lang="en-US" dirty="0"/>
          </a:p>
        </p:txBody>
      </p:sp>
      <p:sp>
        <p:nvSpPr>
          <p:cNvPr id="4" name="Slide Number Placeholder 3"/>
          <p:cNvSpPr>
            <a:spLocks noGrp="1"/>
          </p:cNvSpPr>
          <p:nvPr>
            <p:ph type="sldNum" sz="quarter" idx="10"/>
          </p:nvPr>
        </p:nvSpPr>
        <p:spPr/>
        <p:txBody>
          <a:bodyPr/>
          <a:lstStyle/>
          <a:p>
            <a:fld id="{C5D44326-ED7F-E04E-8C78-A602676FA58C}" type="slidenum">
              <a:rPr lang="en-US" smtClean="0"/>
              <a:t>13</a:t>
            </a:fld>
            <a:endParaRPr lang="en-US"/>
          </a:p>
        </p:txBody>
      </p:sp>
    </p:spTree>
    <p:extLst>
      <p:ext uri="{BB962C8B-B14F-4D97-AF65-F5344CB8AC3E}">
        <p14:creationId xmlns:p14="http://schemas.microsoft.com/office/powerpoint/2010/main" val="33715649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746728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87379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502010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848587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A7FE6F-D6F8-9A41-8B5C-F63844B58165}" type="datetimeFigureOut">
              <a:rPr lang="en-US" smtClean="0"/>
              <a:t>1/30/17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953499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7A7FE6F-D6F8-9A41-8B5C-F63844B58165}" type="datetimeFigureOut">
              <a:rPr lang="en-US" smtClean="0"/>
              <a:t>1/30/17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261547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A7FE6F-D6F8-9A41-8B5C-F63844B58165}" type="datetimeFigureOut">
              <a:rPr lang="en-US" smtClean="0"/>
              <a:t>1/30/17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10629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A7FE6F-D6F8-9A41-8B5C-F63844B58165}" type="datetimeFigureOut">
              <a:rPr lang="en-US" smtClean="0"/>
              <a:t>1/30/17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378467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A7FE6F-D6F8-9A41-8B5C-F63844B58165}" type="datetimeFigureOut">
              <a:rPr lang="en-US" smtClean="0"/>
              <a:t>1/30/17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505610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1/30/17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679308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1/30/17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1978998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A7FE6F-D6F8-9A41-8B5C-F63844B58165}" type="datetimeFigureOut">
              <a:rPr lang="en-US" smtClean="0"/>
              <a:t>1/30/17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5DE1BB-C79D-0E4D-AA8A-AD20E09AC957}" type="slidenum">
              <a:rPr lang="en-US" smtClean="0"/>
              <a:t>‹#›</a:t>
            </a:fld>
            <a:endParaRPr lang="en-US"/>
          </a:p>
        </p:txBody>
      </p:sp>
    </p:spTree>
    <p:extLst>
      <p:ext uri="{BB962C8B-B14F-4D97-AF65-F5344CB8AC3E}">
        <p14:creationId xmlns:p14="http://schemas.microsoft.com/office/powerpoint/2010/main" val="3625636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1.jpg"/></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13.jp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jpeg"/><Relationship Id="rId3" Type="http://schemas.microsoft.com/office/2007/relationships/hdphoto" Target="../media/hdphoto1.wdp"/></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jpeg"/><Relationship Id="rId3"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4" Type="http://schemas.microsoft.com/office/2007/relationships/hdphoto" Target="../media/hdphoto2.wdp"/><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4.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8.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9.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3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32.jpeg"/></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4" Type="http://schemas.openxmlformats.org/officeDocument/2006/relationships/image" Target="../media/image34.jpeg"/><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8.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9.jpeg"/><Relationship Id="rId3" Type="http://schemas.openxmlformats.org/officeDocument/2006/relationships/image" Target="../media/image40.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1.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4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44.jpeg"/></Relationships>
</file>

<file path=ppt/slides/_rels/slide42.xml.rels><?xml version="1.0" encoding="UTF-8" standalone="yes"?>
<Relationships xmlns="http://schemas.openxmlformats.org/package/2006/relationships"><Relationship Id="rId3" Type="http://schemas.microsoft.com/office/2007/relationships/hdphoto" Target="../media/hdphoto3.wdp"/><Relationship Id="rId4" Type="http://schemas.openxmlformats.org/officeDocument/2006/relationships/image" Target="../media/image46.jpeg"/><Relationship Id="rId1" Type="http://schemas.openxmlformats.org/officeDocument/2006/relationships/slideLayout" Target="../slideLayouts/slideLayout1.xml"/><Relationship Id="rId2" Type="http://schemas.openxmlformats.org/officeDocument/2006/relationships/image" Target="../media/image45.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47.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8.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9.jpeg"/></Relationships>
</file>

<file path=ppt/slides/_rels/slide46.xml.rels><?xml version="1.0" encoding="UTF-8" standalone="yes"?>
<Relationships xmlns="http://schemas.openxmlformats.org/package/2006/relationships"><Relationship Id="rId3" Type="http://schemas.openxmlformats.org/officeDocument/2006/relationships/image" Target="../media/image51.jpeg"/><Relationship Id="rId4" Type="http://schemas.microsoft.com/office/2007/relationships/hdphoto" Target="../media/hdphoto4.wdp"/><Relationship Id="rId1" Type="http://schemas.openxmlformats.org/officeDocument/2006/relationships/slideLayout" Target="../slideLayouts/slideLayout1.xml"/><Relationship Id="rId2" Type="http://schemas.openxmlformats.org/officeDocument/2006/relationships/image" Target="../media/image50.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52.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3.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4.jpeg"/><Relationship Id="rId3" Type="http://schemas.openxmlformats.org/officeDocument/2006/relationships/image" Target="../media/image5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6.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7.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8.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9.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0.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61.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2.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63.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4.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6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66.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7.jpeg"/><Relationship Id="rId3" Type="http://schemas.microsoft.com/office/2007/relationships/hdphoto" Target="../media/hdphoto5.wdp"/></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8.jpeg"/><Relationship Id="rId3" Type="http://schemas.microsoft.com/office/2007/relationships/hdphoto" Target="../media/hdphoto6.wdp"/></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9.jpe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0.jpeg"/><Relationship Id="rId3" Type="http://schemas.microsoft.com/office/2007/relationships/hdphoto" Target="../media/hdphoto7.wdp"/></Relationships>
</file>

<file path=ppt/slides/_rels/slide65.xml.rels><?xml version="1.0" encoding="UTF-8" standalone="yes"?>
<Relationships xmlns="http://schemas.openxmlformats.org/package/2006/relationships"><Relationship Id="rId3" Type="http://schemas.openxmlformats.org/officeDocument/2006/relationships/image" Target="../media/image71.jpg"/><Relationship Id="rId4" Type="http://schemas.openxmlformats.org/officeDocument/2006/relationships/image" Target="../media/image72.jp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66.xml.rels><?xml version="1.0" encoding="UTF-8" standalone="yes"?>
<Relationships xmlns="http://schemas.openxmlformats.org/package/2006/relationships"><Relationship Id="rId3" Type="http://schemas.openxmlformats.org/officeDocument/2006/relationships/image" Target="../media/image73.jpeg"/><Relationship Id="rId4" Type="http://schemas.microsoft.com/office/2007/relationships/hdphoto" Target="../media/hdphoto8.wdp"/><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67.xml.rels><?xml version="1.0" encoding="UTF-8" standalone="yes"?>
<Relationships xmlns="http://schemas.openxmlformats.org/package/2006/relationships"><Relationship Id="rId3" Type="http://schemas.openxmlformats.org/officeDocument/2006/relationships/image" Target="../media/image15.jpeg"/><Relationship Id="rId4" Type="http://schemas.microsoft.com/office/2007/relationships/hdphoto" Target="../media/hdphoto9.wdp"/><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62203" y="3008525"/>
            <a:ext cx="3560590" cy="646331"/>
          </a:xfrm>
          <a:prstGeom prst="rect">
            <a:avLst/>
          </a:prstGeom>
          <a:noFill/>
        </p:spPr>
        <p:txBody>
          <a:bodyPr wrap="none" rtlCol="0">
            <a:spAutoFit/>
          </a:bodyPr>
          <a:lstStyle/>
          <a:p>
            <a:r>
              <a:rPr lang="en-US" dirty="0" smtClean="0">
                <a:solidFill>
                  <a:srgbClr val="FFFFFF"/>
                </a:solidFill>
              </a:rPr>
              <a:t>Hugh Ferris, Metropolis of </a:t>
            </a:r>
            <a:r>
              <a:rPr lang="en-US" dirty="0" err="1" smtClean="0">
                <a:solidFill>
                  <a:srgbClr val="FFFFFF"/>
                </a:solidFill>
              </a:rPr>
              <a:t>Tomrrow</a:t>
            </a:r>
            <a:endParaRPr lang="en-US" dirty="0" smtClean="0">
              <a:solidFill>
                <a:srgbClr val="FFFFFF"/>
              </a:solidFill>
            </a:endParaRPr>
          </a:p>
          <a:p>
            <a:r>
              <a:rPr lang="en-US" dirty="0" smtClean="0">
                <a:solidFill>
                  <a:srgbClr val="FFFFFF"/>
                </a:solidFill>
              </a:rPr>
              <a:t>(1929)</a:t>
            </a:r>
            <a:endParaRPr lang="en-US" dirty="0">
              <a:solidFill>
                <a:srgbClr val="FFFFFF"/>
              </a:solidFill>
            </a:endParaRPr>
          </a:p>
        </p:txBody>
      </p:sp>
    </p:spTree>
    <p:extLst>
      <p:ext uri="{BB962C8B-B14F-4D97-AF65-F5344CB8AC3E}">
        <p14:creationId xmlns:p14="http://schemas.microsoft.com/office/powerpoint/2010/main" val="10847262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758"/>
            <a:ext cx="8229600" cy="1143000"/>
          </a:xfrm>
        </p:spPr>
        <p:txBody>
          <a:bodyPr>
            <a:normAutofit/>
          </a:bodyPr>
          <a:lstStyle/>
          <a:p>
            <a:r>
              <a:rPr lang="en-US" sz="2000" dirty="0">
                <a:solidFill>
                  <a:srgbClr val="FFFFFF"/>
                </a:solidFill>
              </a:rPr>
              <a:t>P</a:t>
            </a:r>
            <a:r>
              <a:rPr lang="en-US" sz="2000" dirty="0" smtClean="0">
                <a:solidFill>
                  <a:srgbClr val="FFFFFF"/>
                </a:solidFill>
              </a:rPr>
              <a:t>aris 1380</a:t>
            </a:r>
            <a:endParaRPr lang="en-US" sz="2000" dirty="0">
              <a:solidFill>
                <a:srgbClr val="FFFFFF"/>
              </a:solidFill>
            </a:endParaRPr>
          </a:p>
        </p:txBody>
      </p:sp>
      <p:pic>
        <p:nvPicPr>
          <p:cNvPr id="4" name="Content Placeholder 3" descr="800px-Plan_restitué_de_Paris_en_1380_-_ALPAGE.svg.png"/>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91913" y="1149524"/>
            <a:ext cx="9235913" cy="5079396"/>
          </a:xfrm>
        </p:spPr>
      </p:pic>
    </p:spTree>
    <p:extLst>
      <p:ext uri="{BB962C8B-B14F-4D97-AF65-F5344CB8AC3E}">
        <p14:creationId xmlns:p14="http://schemas.microsoft.com/office/powerpoint/2010/main" val="307184888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smtClean="0">
                <a:solidFill>
                  <a:srgbClr val="FFFFFF"/>
                </a:solidFill>
              </a:rPr>
              <a:t>Paris 1615</a:t>
            </a:r>
            <a:endParaRPr lang="en-US" sz="2000" dirty="0">
              <a:solidFill>
                <a:srgbClr val="FFFFFF"/>
              </a:solidFill>
            </a:endParaRPr>
          </a:p>
        </p:txBody>
      </p:sp>
      <p:pic>
        <p:nvPicPr>
          <p:cNvPr id="4" name="Content Placeholder 3" descr="paris1615.jpg"/>
          <p:cNvPicPr>
            <a:picLocks noGrp="1" noChangeAspect="1"/>
          </p:cNvPicPr>
          <p:nvPr>
            <p:ph idx="1"/>
          </p:nvPr>
        </p:nvPicPr>
        <p:blipFill>
          <a:blip r:embed="rId3" cstate="screen">
            <a:extLst>
              <a:ext uri="{28A0092B-C50C-407E-A947-70E740481C1C}">
                <a14:useLocalDpi xmlns:a14="http://schemas.microsoft.com/office/drawing/2010/main"/>
              </a:ext>
            </a:extLst>
          </a:blip>
          <a:srcRect/>
          <a:stretch>
            <a:fillRect/>
          </a:stretch>
        </p:blipFill>
        <p:spPr>
          <a:xfrm>
            <a:off x="-1" y="1348758"/>
            <a:ext cx="9200385" cy="5059857"/>
          </a:xfrm>
        </p:spPr>
      </p:pic>
    </p:spTree>
    <p:extLst>
      <p:ext uri="{BB962C8B-B14F-4D97-AF65-F5344CB8AC3E}">
        <p14:creationId xmlns:p14="http://schemas.microsoft.com/office/powerpoint/2010/main" val="212487651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descr="Paris2000.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70382"/>
            <a:ext cx="9144000" cy="6231636"/>
          </a:xfrm>
          <a:prstGeom prst="rect">
            <a:avLst/>
          </a:prstGeom>
        </p:spPr>
      </p:pic>
      <p:sp>
        <p:nvSpPr>
          <p:cNvPr id="5" name="TextBox 4"/>
          <p:cNvSpPr txBox="1"/>
          <p:nvPr/>
        </p:nvSpPr>
        <p:spPr>
          <a:xfrm>
            <a:off x="3772082" y="216289"/>
            <a:ext cx="1158378" cy="369332"/>
          </a:xfrm>
          <a:prstGeom prst="rect">
            <a:avLst/>
          </a:prstGeom>
          <a:noFill/>
        </p:spPr>
        <p:txBody>
          <a:bodyPr wrap="none" rtlCol="0">
            <a:spAutoFit/>
          </a:bodyPr>
          <a:lstStyle/>
          <a:p>
            <a:r>
              <a:rPr lang="en-US" dirty="0" smtClean="0">
                <a:solidFill>
                  <a:srgbClr val="FFFFFF"/>
                </a:solidFill>
              </a:rPr>
              <a:t>Paris 1879</a:t>
            </a:r>
            <a:endParaRPr lang="en-US" dirty="0">
              <a:solidFill>
                <a:srgbClr val="FFFFFF"/>
              </a:solidFill>
            </a:endParaRPr>
          </a:p>
        </p:txBody>
      </p:sp>
    </p:spTree>
    <p:extLst>
      <p:ext uri="{BB962C8B-B14F-4D97-AF65-F5344CB8AC3E}">
        <p14:creationId xmlns:p14="http://schemas.microsoft.com/office/powerpoint/2010/main" val="415786646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Rue-de-Rivoli-1855.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34000" y="315271"/>
            <a:ext cx="3810000" cy="5511800"/>
          </a:xfrm>
          <a:prstGeom prst="rect">
            <a:avLst/>
          </a:prstGeom>
        </p:spPr>
      </p:pic>
      <p:pic>
        <p:nvPicPr>
          <p:cNvPr id="5" name="Picture 4" descr="Camille_Pissarro_-_Avenue_de_l'Opera_-_Musée_des_Beaux-Arts_Reims.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0" y="2635140"/>
            <a:ext cx="5175044" cy="4083176"/>
          </a:xfrm>
          <a:prstGeom prst="rect">
            <a:avLst/>
          </a:prstGeom>
        </p:spPr>
      </p:pic>
      <p:sp>
        <p:nvSpPr>
          <p:cNvPr id="6" name="TextBox 5"/>
          <p:cNvSpPr txBox="1"/>
          <p:nvPr/>
        </p:nvSpPr>
        <p:spPr>
          <a:xfrm>
            <a:off x="398877" y="315271"/>
            <a:ext cx="4181568" cy="1569660"/>
          </a:xfrm>
          <a:prstGeom prst="rect">
            <a:avLst/>
          </a:prstGeom>
          <a:noFill/>
        </p:spPr>
        <p:txBody>
          <a:bodyPr wrap="square" rtlCol="0">
            <a:spAutoFit/>
          </a:bodyPr>
          <a:lstStyle/>
          <a:p>
            <a:r>
              <a:rPr lang="en-US" sz="1200" b="1" dirty="0">
                <a:solidFill>
                  <a:srgbClr val="FFFFFF"/>
                </a:solidFill>
              </a:rPr>
              <a:t>Haussmann's renovation of Paris</a:t>
            </a:r>
            <a:r>
              <a:rPr lang="en-US" sz="1200" dirty="0">
                <a:solidFill>
                  <a:srgbClr val="FFFFFF"/>
                </a:solidFill>
              </a:rPr>
              <a:t> was a vast public works program commissioned by </a:t>
            </a:r>
            <a:r>
              <a:rPr lang="en-US" sz="1200" dirty="0" smtClean="0">
                <a:solidFill>
                  <a:srgbClr val="FFFFFF"/>
                </a:solidFill>
              </a:rPr>
              <a:t>Emperor Napoleon and </a:t>
            </a:r>
            <a:r>
              <a:rPr lang="en-US" sz="1200" dirty="0">
                <a:solidFill>
                  <a:srgbClr val="FFFFFF"/>
                </a:solidFill>
              </a:rPr>
              <a:t>directed </a:t>
            </a:r>
            <a:r>
              <a:rPr lang="en-US" sz="1200" dirty="0" smtClean="0">
                <a:solidFill>
                  <a:srgbClr val="FFFFFF"/>
                </a:solidFill>
              </a:rPr>
              <a:t>by George Haussmann </a:t>
            </a:r>
            <a:r>
              <a:rPr lang="en-US" sz="1200" dirty="0">
                <a:solidFill>
                  <a:srgbClr val="FFFFFF"/>
                </a:solidFill>
              </a:rPr>
              <a:t>between 1853 and 1870. It included the demolition of crowded and unhealthy medieval neighborhoods, the building of wide avenues, parks and squares, the annexation of the </a:t>
            </a:r>
            <a:r>
              <a:rPr lang="en-US" sz="1200" dirty="0" smtClean="0">
                <a:solidFill>
                  <a:srgbClr val="FFFFFF"/>
                </a:solidFill>
              </a:rPr>
              <a:t>suburbs, </a:t>
            </a:r>
            <a:r>
              <a:rPr lang="en-US" sz="1200" dirty="0">
                <a:solidFill>
                  <a:srgbClr val="FFFFFF"/>
                </a:solidFill>
              </a:rPr>
              <a:t>and the construction of new sewers, fountains and </a:t>
            </a:r>
            <a:r>
              <a:rPr lang="en-US" sz="1200" dirty="0" smtClean="0">
                <a:solidFill>
                  <a:srgbClr val="FFFFFF"/>
                </a:solidFill>
              </a:rPr>
              <a:t>aqueducts. It is responsible for the large boulevards Paris is known for today, full of air and light.</a:t>
            </a:r>
            <a:endParaRPr lang="en-US" sz="1200" dirty="0">
              <a:solidFill>
                <a:srgbClr val="FFFFFF"/>
              </a:solidFill>
            </a:endParaRPr>
          </a:p>
        </p:txBody>
      </p:sp>
    </p:spTree>
    <p:extLst>
      <p:ext uri="{BB962C8B-B14F-4D97-AF65-F5344CB8AC3E}">
        <p14:creationId xmlns:p14="http://schemas.microsoft.com/office/powerpoint/2010/main" val="24356964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g004.jpg"/>
          <p:cNvPicPr>
            <a:picLocks noChangeAspect="1"/>
          </p:cNvPicPr>
          <p:nvPr/>
        </p:nvPicPr>
        <p:blipFill>
          <a:blip r:embed="rId3">
            <a:extLst>
              <a:ext uri="{28A0092B-C50C-407E-A947-70E740481C1C}">
                <a14:useLocalDpi xmlns:a14="http://schemas.microsoft.com/office/drawing/2010/main"/>
              </a:ext>
            </a:extLst>
          </a:blip>
          <a:stretch>
            <a:fillRect/>
          </a:stretch>
        </p:blipFill>
        <p:spPr>
          <a:xfrm rot="16200000">
            <a:off x="1062004" y="292349"/>
            <a:ext cx="7380185" cy="6795487"/>
          </a:xfrm>
          <a:prstGeom prst="rect">
            <a:avLst/>
          </a:prstGeom>
        </p:spPr>
      </p:pic>
    </p:spTree>
    <p:extLst>
      <p:ext uri="{BB962C8B-B14F-4D97-AF65-F5344CB8AC3E}">
        <p14:creationId xmlns:p14="http://schemas.microsoft.com/office/powerpoint/2010/main" val="307221231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9.jpg"/>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rot="5400000">
            <a:off x="792952" y="427408"/>
            <a:ext cx="6969369" cy="5909313"/>
          </a:xfrm>
          <a:prstGeom prst="rect">
            <a:avLst/>
          </a:prstGeom>
        </p:spPr>
      </p:pic>
    </p:spTree>
    <p:extLst>
      <p:ext uri="{BB962C8B-B14F-4D97-AF65-F5344CB8AC3E}">
        <p14:creationId xmlns:p14="http://schemas.microsoft.com/office/powerpoint/2010/main" val="8627878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24.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1215071" y="0"/>
            <a:ext cx="5918970" cy="6858000"/>
          </a:xfrm>
          <a:prstGeom prst="rect">
            <a:avLst/>
          </a:prstGeom>
        </p:spPr>
      </p:pic>
      <p:sp>
        <p:nvSpPr>
          <p:cNvPr id="3" name="TextBox 2"/>
          <p:cNvSpPr txBox="1"/>
          <p:nvPr/>
        </p:nvSpPr>
        <p:spPr>
          <a:xfrm>
            <a:off x="7388326" y="3595587"/>
            <a:ext cx="1338828" cy="923330"/>
          </a:xfrm>
          <a:prstGeom prst="rect">
            <a:avLst/>
          </a:prstGeom>
          <a:noFill/>
        </p:spPr>
        <p:txBody>
          <a:bodyPr wrap="none" rtlCol="0">
            <a:spAutoFit/>
          </a:bodyPr>
          <a:lstStyle/>
          <a:p>
            <a:pPr algn="ctr"/>
            <a:r>
              <a:rPr lang="en-US" dirty="0" smtClean="0">
                <a:solidFill>
                  <a:srgbClr val="FFFFFF"/>
                </a:solidFill>
              </a:rPr>
              <a:t>“With Order</a:t>
            </a:r>
          </a:p>
          <a:p>
            <a:pPr algn="ctr"/>
            <a:r>
              <a:rPr lang="en-US" dirty="0" smtClean="0">
                <a:solidFill>
                  <a:srgbClr val="FFFFFF"/>
                </a:solidFill>
              </a:rPr>
              <a:t>the Mind</a:t>
            </a:r>
          </a:p>
          <a:p>
            <a:pPr algn="ctr"/>
            <a:r>
              <a:rPr lang="en-US" dirty="0" smtClean="0">
                <a:solidFill>
                  <a:srgbClr val="FFFFFF"/>
                </a:solidFill>
              </a:rPr>
              <a:t> is Calm”</a:t>
            </a:r>
            <a:endParaRPr lang="en-US" dirty="0">
              <a:solidFill>
                <a:srgbClr val="FFFFFF"/>
              </a:solidFill>
            </a:endParaRPr>
          </a:p>
        </p:txBody>
      </p:sp>
    </p:spTree>
    <p:extLst>
      <p:ext uri="{BB962C8B-B14F-4D97-AF65-F5344CB8AC3E}">
        <p14:creationId xmlns:p14="http://schemas.microsoft.com/office/powerpoint/2010/main" val="110036292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img005.jpg"/>
          <p:cNvPicPr>
            <a:picLocks noChangeAspect="1"/>
          </p:cNvPicPr>
          <p:nvPr/>
        </p:nvPicPr>
        <p:blipFill rotWithShape="1">
          <a:blip r:embed="rId3" cstate="screen">
            <a:extLst>
              <a:ext uri="{28A0092B-C50C-407E-A947-70E740481C1C}">
                <a14:useLocalDpi xmlns:a14="http://schemas.microsoft.com/office/drawing/2010/main"/>
              </a:ext>
            </a:extLst>
          </a:blip>
          <a:srcRect t="-3418" b="-239"/>
          <a:stretch/>
        </p:blipFill>
        <p:spPr>
          <a:xfrm rot="5400000">
            <a:off x="931459" y="-1256978"/>
            <a:ext cx="7077770" cy="9725713"/>
          </a:xfrm>
          <a:prstGeom prst="rect">
            <a:avLst/>
          </a:prstGeom>
        </p:spPr>
      </p:pic>
      <p:pic>
        <p:nvPicPr>
          <p:cNvPr id="3" name="Picture 2" descr="img009.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3580213" y="-577492"/>
            <a:ext cx="4700119" cy="5966216"/>
          </a:xfrm>
          <a:prstGeom prst="rect">
            <a:avLst/>
          </a:prstGeom>
        </p:spPr>
      </p:pic>
    </p:spTree>
    <p:extLst>
      <p:ext uri="{BB962C8B-B14F-4D97-AF65-F5344CB8AC3E}">
        <p14:creationId xmlns:p14="http://schemas.microsoft.com/office/powerpoint/2010/main" val="110036292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31.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280758" y="143460"/>
            <a:ext cx="6889530" cy="6506778"/>
          </a:xfrm>
          <a:prstGeom prst="rect">
            <a:avLst/>
          </a:prstGeom>
        </p:spPr>
      </p:pic>
    </p:spTree>
    <p:extLst>
      <p:ext uri="{BB962C8B-B14F-4D97-AF65-F5344CB8AC3E}">
        <p14:creationId xmlns:p14="http://schemas.microsoft.com/office/powerpoint/2010/main" val="10847262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00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4950986" y="2424428"/>
            <a:ext cx="3364217" cy="5502926"/>
          </a:xfrm>
          <a:prstGeom prst="rect">
            <a:avLst/>
          </a:prstGeom>
        </p:spPr>
      </p:pic>
      <p:pic>
        <p:nvPicPr>
          <p:cNvPr id="2" name="Picture 1" descr="img007.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206542" y="-206542"/>
            <a:ext cx="3899841" cy="4312924"/>
          </a:xfrm>
          <a:prstGeom prst="rect">
            <a:avLst/>
          </a:prstGeom>
        </p:spPr>
      </p:pic>
    </p:spTree>
    <p:extLst>
      <p:ext uri="{BB962C8B-B14F-4D97-AF65-F5344CB8AC3E}">
        <p14:creationId xmlns:p14="http://schemas.microsoft.com/office/powerpoint/2010/main" val="110036292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87445_21a_Ferris.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312333"/>
            <a:ext cx="3882628" cy="5356757"/>
          </a:xfrm>
          <a:prstGeom prst="rect">
            <a:avLst/>
          </a:prstGeom>
        </p:spPr>
      </p:pic>
      <p:pic>
        <p:nvPicPr>
          <p:cNvPr id="6" name="Picture 5" descr="1969-137-3.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82628" y="0"/>
            <a:ext cx="5261372" cy="6858000"/>
          </a:xfrm>
          <a:prstGeom prst="rect">
            <a:avLst/>
          </a:prstGeom>
        </p:spPr>
      </p:pic>
    </p:spTree>
    <p:extLst>
      <p:ext uri="{BB962C8B-B14F-4D97-AF65-F5344CB8AC3E}">
        <p14:creationId xmlns:p14="http://schemas.microsoft.com/office/powerpoint/2010/main" val="286625051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30.jp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rot="5400000">
            <a:off x="1892746" y="-1252946"/>
            <a:ext cx="5158138" cy="8992678"/>
          </a:xfrm>
          <a:prstGeom prst="rect">
            <a:avLst/>
          </a:prstGeom>
        </p:spPr>
      </p:pic>
    </p:spTree>
    <p:extLst>
      <p:ext uri="{BB962C8B-B14F-4D97-AF65-F5344CB8AC3E}">
        <p14:creationId xmlns:p14="http://schemas.microsoft.com/office/powerpoint/2010/main" val="10847262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06.jpg"/>
          <p:cNvPicPr>
            <a:picLocks noChangeAspect="1"/>
          </p:cNvPicPr>
          <p:nvPr/>
        </p:nvPicPr>
        <p:blipFill>
          <a:blip r:embed="rId3" cstate="screen">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tretch>
            <a:fillRect/>
          </a:stretch>
        </p:blipFill>
        <p:spPr>
          <a:xfrm rot="5400000">
            <a:off x="1100329" y="-901587"/>
            <a:ext cx="7018676" cy="8356751"/>
          </a:xfrm>
          <a:prstGeom prst="rect">
            <a:avLst/>
          </a:prstGeom>
        </p:spPr>
      </p:pic>
    </p:spTree>
    <p:extLst>
      <p:ext uri="{BB962C8B-B14F-4D97-AF65-F5344CB8AC3E}">
        <p14:creationId xmlns:p14="http://schemas.microsoft.com/office/powerpoint/2010/main" val="110036292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0.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2742" y="1727021"/>
            <a:ext cx="10177083" cy="3280217"/>
          </a:xfrm>
          <a:prstGeom prst="rect">
            <a:avLst/>
          </a:prstGeom>
        </p:spPr>
      </p:pic>
    </p:spTree>
    <p:extLst>
      <p:ext uri="{BB962C8B-B14F-4D97-AF65-F5344CB8AC3E}">
        <p14:creationId xmlns:p14="http://schemas.microsoft.com/office/powerpoint/2010/main" val="110036292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22.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6200000">
            <a:off x="1687799" y="-1376973"/>
            <a:ext cx="5754527" cy="9265952"/>
          </a:xfrm>
          <a:prstGeom prst="rect">
            <a:avLst/>
          </a:prstGeom>
        </p:spPr>
      </p:pic>
    </p:spTree>
    <p:extLst>
      <p:ext uri="{BB962C8B-B14F-4D97-AF65-F5344CB8AC3E}">
        <p14:creationId xmlns:p14="http://schemas.microsoft.com/office/powerpoint/2010/main" val="110036292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1.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173160" y="-141421"/>
            <a:ext cx="6944742" cy="7008377"/>
          </a:xfrm>
          <a:prstGeom prst="rect">
            <a:avLst/>
          </a:prstGeom>
        </p:spPr>
      </p:pic>
    </p:spTree>
    <p:extLst>
      <p:ext uri="{BB962C8B-B14F-4D97-AF65-F5344CB8AC3E}">
        <p14:creationId xmlns:p14="http://schemas.microsoft.com/office/powerpoint/2010/main" val="110036292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2.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908157" y="-303512"/>
            <a:ext cx="6895880" cy="7389396"/>
          </a:xfrm>
          <a:prstGeom prst="rect">
            <a:avLst/>
          </a:prstGeom>
        </p:spPr>
      </p:pic>
    </p:spTree>
    <p:extLst>
      <p:ext uri="{BB962C8B-B14F-4D97-AF65-F5344CB8AC3E}">
        <p14:creationId xmlns:p14="http://schemas.microsoft.com/office/powerpoint/2010/main" val="110036292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26.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947205" y="-1105478"/>
            <a:ext cx="5345815" cy="9012004"/>
          </a:xfrm>
          <a:prstGeom prst="rect">
            <a:avLst/>
          </a:prstGeom>
        </p:spPr>
      </p:pic>
    </p:spTree>
    <p:extLst>
      <p:ext uri="{BB962C8B-B14F-4D97-AF65-F5344CB8AC3E}">
        <p14:creationId xmlns:p14="http://schemas.microsoft.com/office/powerpoint/2010/main" val="110036292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27.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38692" y="-49702"/>
            <a:ext cx="6963717" cy="6902289"/>
          </a:xfrm>
          <a:prstGeom prst="rect">
            <a:avLst/>
          </a:prstGeom>
        </p:spPr>
      </p:pic>
    </p:spTree>
    <p:extLst>
      <p:ext uri="{BB962C8B-B14F-4D97-AF65-F5344CB8AC3E}">
        <p14:creationId xmlns:p14="http://schemas.microsoft.com/office/powerpoint/2010/main" val="110036292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028.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2225799" y="-1627133"/>
            <a:ext cx="4630128" cy="9081726"/>
          </a:xfrm>
          <a:prstGeom prst="rect">
            <a:avLst/>
          </a:prstGeom>
        </p:spPr>
      </p:pic>
      <p:sp>
        <p:nvSpPr>
          <p:cNvPr id="2" name="TextBox 1"/>
          <p:cNvSpPr txBox="1"/>
          <p:nvPr/>
        </p:nvSpPr>
        <p:spPr>
          <a:xfrm>
            <a:off x="743140" y="5688134"/>
            <a:ext cx="4244759" cy="830997"/>
          </a:xfrm>
          <a:prstGeom prst="rect">
            <a:avLst/>
          </a:prstGeom>
          <a:noFill/>
        </p:spPr>
        <p:txBody>
          <a:bodyPr wrap="none" rtlCol="0">
            <a:spAutoFit/>
          </a:bodyPr>
          <a:lstStyle/>
          <a:p>
            <a:r>
              <a:rPr lang="en-US" sz="1600" dirty="0" smtClean="0">
                <a:solidFill>
                  <a:srgbClr val="FFFFFF"/>
                </a:solidFill>
              </a:rPr>
              <a:t>Futurist themes: speed, mobility, machines.</a:t>
            </a:r>
          </a:p>
          <a:p>
            <a:endParaRPr lang="en-US" sz="1600" dirty="0">
              <a:solidFill>
                <a:srgbClr val="FFFFFF"/>
              </a:solidFill>
            </a:endParaRPr>
          </a:p>
          <a:p>
            <a:r>
              <a:rPr lang="en-US" sz="1600" i="1" dirty="0" smtClean="0">
                <a:solidFill>
                  <a:srgbClr val="FFFFFF"/>
                </a:solidFill>
              </a:rPr>
              <a:t>City designed as a machine for the machine age.</a:t>
            </a:r>
          </a:p>
        </p:txBody>
      </p:sp>
    </p:spTree>
    <p:extLst>
      <p:ext uri="{BB962C8B-B14F-4D97-AF65-F5344CB8AC3E}">
        <p14:creationId xmlns:p14="http://schemas.microsoft.com/office/powerpoint/2010/main" val="110036292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29.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6200000">
            <a:off x="913739" y="-1276587"/>
            <a:ext cx="7104346" cy="9473405"/>
          </a:xfrm>
          <a:prstGeom prst="rect">
            <a:avLst/>
          </a:prstGeom>
        </p:spPr>
      </p:pic>
    </p:spTree>
    <p:extLst>
      <p:ext uri="{BB962C8B-B14F-4D97-AF65-F5344CB8AC3E}">
        <p14:creationId xmlns:p14="http://schemas.microsoft.com/office/powerpoint/2010/main" val="10847262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hugh_ferriss_70-695x890.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978965" y="0"/>
            <a:ext cx="5355404" cy="6858000"/>
          </a:xfrm>
          <a:prstGeom prst="rect">
            <a:avLst/>
          </a:prstGeom>
        </p:spPr>
      </p:pic>
    </p:spTree>
    <p:extLst>
      <p:ext uri="{BB962C8B-B14F-4D97-AF65-F5344CB8AC3E}">
        <p14:creationId xmlns:p14="http://schemas.microsoft.com/office/powerpoint/2010/main" val="346610463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013.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860308" y="482180"/>
            <a:ext cx="6903707" cy="5847934"/>
          </a:xfrm>
          <a:prstGeom prst="rect">
            <a:avLst/>
          </a:prstGeom>
        </p:spPr>
      </p:pic>
    </p:spTree>
    <p:extLst>
      <p:ext uri="{BB962C8B-B14F-4D97-AF65-F5344CB8AC3E}">
        <p14:creationId xmlns:p14="http://schemas.microsoft.com/office/powerpoint/2010/main" val="110036292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33.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1394" y="0"/>
            <a:ext cx="6199615" cy="6525399"/>
          </a:xfrm>
          <a:prstGeom prst="rect">
            <a:avLst/>
          </a:prstGeom>
        </p:spPr>
      </p:pic>
      <p:pic>
        <p:nvPicPr>
          <p:cNvPr id="3" name="Picture 2" descr="img034.jp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rot="16200000">
            <a:off x="3769248" y="3196239"/>
            <a:ext cx="1099506" cy="6224016"/>
          </a:xfrm>
          <a:prstGeom prst="rect">
            <a:avLst/>
          </a:prstGeom>
        </p:spPr>
      </p:pic>
    </p:spTree>
    <p:extLst>
      <p:ext uri="{BB962C8B-B14F-4D97-AF65-F5344CB8AC3E}">
        <p14:creationId xmlns:p14="http://schemas.microsoft.com/office/powerpoint/2010/main" val="10847262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62203" y="3008525"/>
            <a:ext cx="3693589" cy="646331"/>
          </a:xfrm>
          <a:prstGeom prst="rect">
            <a:avLst/>
          </a:prstGeom>
          <a:noFill/>
        </p:spPr>
        <p:txBody>
          <a:bodyPr wrap="none" rtlCol="0">
            <a:spAutoFit/>
          </a:bodyPr>
          <a:lstStyle/>
          <a:p>
            <a:r>
              <a:rPr lang="en-US" dirty="0" smtClean="0">
                <a:solidFill>
                  <a:srgbClr val="FFFFFF"/>
                </a:solidFill>
              </a:rPr>
              <a:t>Norman </a:t>
            </a:r>
            <a:r>
              <a:rPr lang="en-US" dirty="0" err="1" smtClean="0">
                <a:solidFill>
                  <a:srgbClr val="FFFFFF"/>
                </a:solidFill>
              </a:rPr>
              <a:t>Bel</a:t>
            </a:r>
            <a:r>
              <a:rPr lang="en-US" dirty="0" smtClean="0">
                <a:solidFill>
                  <a:srgbClr val="FFFFFF"/>
                </a:solidFill>
              </a:rPr>
              <a:t> Geddes, THE FUTURAMA</a:t>
            </a:r>
          </a:p>
          <a:p>
            <a:r>
              <a:rPr lang="en-US" dirty="0" smtClean="0">
                <a:solidFill>
                  <a:srgbClr val="FFFFFF"/>
                </a:solidFill>
              </a:rPr>
              <a:t>(GM </a:t>
            </a:r>
            <a:r>
              <a:rPr lang="en-US" dirty="0" err="1" smtClean="0">
                <a:solidFill>
                  <a:srgbClr val="FFFFFF"/>
                </a:solidFill>
              </a:rPr>
              <a:t>Pavillion</a:t>
            </a:r>
            <a:r>
              <a:rPr lang="en-US" dirty="0" smtClean="0">
                <a:solidFill>
                  <a:srgbClr val="FFFFFF"/>
                </a:solidFill>
              </a:rPr>
              <a:t>, NY Worlds Fair, 1939)</a:t>
            </a:r>
            <a:endParaRPr lang="en-US" dirty="0">
              <a:solidFill>
                <a:srgbClr val="FFFFFF"/>
              </a:solidFill>
            </a:endParaRPr>
          </a:p>
        </p:txBody>
      </p:sp>
    </p:spTree>
    <p:extLst>
      <p:ext uri="{BB962C8B-B14F-4D97-AF65-F5344CB8AC3E}">
        <p14:creationId xmlns:p14="http://schemas.microsoft.com/office/powerpoint/2010/main" val="231233156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2.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2640523" y="-1507197"/>
            <a:ext cx="3862952" cy="9144002"/>
          </a:xfrm>
          <a:prstGeom prst="rect">
            <a:avLst/>
          </a:prstGeom>
        </p:spPr>
      </p:pic>
    </p:spTree>
    <p:extLst>
      <p:ext uri="{BB962C8B-B14F-4D97-AF65-F5344CB8AC3E}">
        <p14:creationId xmlns:p14="http://schemas.microsoft.com/office/powerpoint/2010/main" val="932499595"/>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5.0_1939-Futurama-Image_TB-21255-0000lores1.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57445"/>
            <a:ext cx="7290816" cy="5827776"/>
          </a:xfrm>
          <a:prstGeom prst="rect">
            <a:avLst/>
          </a:prstGeom>
        </p:spPr>
      </p:pic>
    </p:spTree>
    <p:extLst>
      <p:ext uri="{BB962C8B-B14F-4D97-AF65-F5344CB8AC3E}">
        <p14:creationId xmlns:p14="http://schemas.microsoft.com/office/powerpoint/2010/main" val="159599584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uturama_img_1.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243667" y="0"/>
            <a:ext cx="4572000" cy="6858000"/>
          </a:xfrm>
          <a:prstGeom prst="rect">
            <a:avLst/>
          </a:prstGeom>
        </p:spPr>
      </p:pic>
    </p:spTree>
    <p:extLst>
      <p:ext uri="{BB962C8B-B14F-4D97-AF65-F5344CB8AC3E}">
        <p14:creationId xmlns:p14="http://schemas.microsoft.com/office/powerpoint/2010/main" val="3366639851"/>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3.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800000">
            <a:off x="1800840" y="1"/>
            <a:ext cx="5478977" cy="6858000"/>
          </a:xfrm>
          <a:prstGeom prst="rect">
            <a:avLst/>
          </a:prstGeom>
        </p:spPr>
      </p:pic>
    </p:spTree>
    <p:extLst>
      <p:ext uri="{BB962C8B-B14F-4D97-AF65-F5344CB8AC3E}">
        <p14:creationId xmlns:p14="http://schemas.microsoft.com/office/powerpoint/2010/main" val="93249959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47.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1195658" y="761190"/>
            <a:ext cx="6907517" cy="5385137"/>
          </a:xfrm>
          <a:prstGeom prst="rect">
            <a:avLst/>
          </a:prstGeom>
        </p:spPr>
      </p:pic>
      <p:pic>
        <p:nvPicPr>
          <p:cNvPr id="3" name="Picture 2" descr="img048.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3293396" y="3430855"/>
            <a:ext cx="1130808" cy="3803904"/>
          </a:xfrm>
          <a:prstGeom prst="rect">
            <a:avLst/>
          </a:prstGeom>
        </p:spPr>
      </p:pic>
    </p:spTree>
    <p:extLst>
      <p:ext uri="{BB962C8B-B14F-4D97-AF65-F5344CB8AC3E}">
        <p14:creationId xmlns:p14="http://schemas.microsoft.com/office/powerpoint/2010/main" val="376236547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4.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013975" y="220115"/>
            <a:ext cx="6837107" cy="6438664"/>
          </a:xfrm>
          <a:prstGeom prst="rect">
            <a:avLst/>
          </a:prstGeom>
        </p:spPr>
      </p:pic>
    </p:spTree>
    <p:extLst>
      <p:ext uri="{BB962C8B-B14F-4D97-AF65-F5344CB8AC3E}">
        <p14:creationId xmlns:p14="http://schemas.microsoft.com/office/powerpoint/2010/main" val="93249959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8.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70350" y="0"/>
            <a:ext cx="6120366" cy="6858000"/>
          </a:xfrm>
          <a:prstGeom prst="rect">
            <a:avLst/>
          </a:prstGeom>
        </p:spPr>
      </p:pic>
    </p:spTree>
    <p:extLst>
      <p:ext uri="{BB962C8B-B14F-4D97-AF65-F5344CB8AC3E}">
        <p14:creationId xmlns:p14="http://schemas.microsoft.com/office/powerpoint/2010/main" val="93249959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ugh-ferris-metropolis-of-tomorrow-the-business-centre-19291.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7093" y="0"/>
            <a:ext cx="9026907" cy="6858000"/>
          </a:xfrm>
          <a:prstGeom prst="rect">
            <a:avLst/>
          </a:prstGeom>
        </p:spPr>
      </p:pic>
    </p:spTree>
    <p:extLst>
      <p:ext uri="{BB962C8B-B14F-4D97-AF65-F5344CB8AC3E}">
        <p14:creationId xmlns:p14="http://schemas.microsoft.com/office/powerpoint/2010/main" val="788366026"/>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017.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65780" y="0"/>
            <a:ext cx="5216844" cy="6858000"/>
          </a:xfrm>
          <a:prstGeom prst="rect">
            <a:avLst/>
          </a:prstGeom>
        </p:spPr>
      </p:pic>
    </p:spTree>
    <p:extLst>
      <p:ext uri="{BB962C8B-B14F-4D97-AF65-F5344CB8AC3E}">
        <p14:creationId xmlns:p14="http://schemas.microsoft.com/office/powerpoint/2010/main" val="932499595"/>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9.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126559" y="-867992"/>
            <a:ext cx="6978556" cy="8473427"/>
          </a:xfrm>
          <a:prstGeom prst="rect">
            <a:avLst/>
          </a:prstGeom>
        </p:spPr>
      </p:pic>
    </p:spTree>
    <p:extLst>
      <p:ext uri="{BB962C8B-B14F-4D97-AF65-F5344CB8AC3E}">
        <p14:creationId xmlns:p14="http://schemas.microsoft.com/office/powerpoint/2010/main" val="932499595"/>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5.jpg"/>
          <p:cNvPicPr>
            <a:picLocks noChangeAspect="1"/>
          </p:cNvPicPr>
          <p:nvPr/>
        </p:nvPicPr>
        <p:blipFill>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rot="10800000">
            <a:off x="0" y="-1"/>
            <a:ext cx="3602313" cy="4628725"/>
          </a:xfrm>
          <a:prstGeom prst="rect">
            <a:avLst/>
          </a:prstGeom>
        </p:spPr>
      </p:pic>
      <p:pic>
        <p:nvPicPr>
          <p:cNvPr id="3" name="Picture 2" descr="img016.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5400000">
            <a:off x="4029456" y="1042259"/>
            <a:ext cx="5760720" cy="4468368"/>
          </a:xfrm>
          <a:prstGeom prst="rect">
            <a:avLst/>
          </a:prstGeom>
        </p:spPr>
      </p:pic>
    </p:spTree>
    <p:extLst>
      <p:ext uri="{BB962C8B-B14F-4D97-AF65-F5344CB8AC3E}">
        <p14:creationId xmlns:p14="http://schemas.microsoft.com/office/powerpoint/2010/main" val="93249959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20.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275301" y="-1199238"/>
            <a:ext cx="6745964" cy="9029344"/>
          </a:xfrm>
          <a:prstGeom prst="rect">
            <a:avLst/>
          </a:prstGeom>
        </p:spPr>
      </p:pic>
    </p:spTree>
    <p:extLst>
      <p:ext uri="{BB962C8B-B14F-4D97-AF65-F5344CB8AC3E}">
        <p14:creationId xmlns:p14="http://schemas.microsoft.com/office/powerpoint/2010/main" val="932499595"/>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21.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6200000">
            <a:off x="1068180" y="-888458"/>
            <a:ext cx="6937125" cy="8555787"/>
          </a:xfrm>
          <a:prstGeom prst="rect">
            <a:avLst/>
          </a:prstGeom>
        </p:spPr>
      </p:pic>
    </p:spTree>
    <p:extLst>
      <p:ext uri="{BB962C8B-B14F-4D97-AF65-F5344CB8AC3E}">
        <p14:creationId xmlns:p14="http://schemas.microsoft.com/office/powerpoint/2010/main" val="932499595"/>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22.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800000">
            <a:off x="2312657" y="14298"/>
            <a:ext cx="4477218" cy="6843701"/>
          </a:xfrm>
          <a:prstGeom prst="rect">
            <a:avLst/>
          </a:prstGeom>
        </p:spPr>
      </p:pic>
    </p:spTree>
    <p:extLst>
      <p:ext uri="{BB962C8B-B14F-4D97-AF65-F5344CB8AC3E}">
        <p14:creationId xmlns:p14="http://schemas.microsoft.com/office/powerpoint/2010/main" val="983502807"/>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23.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3947998" y="1569076"/>
            <a:ext cx="5122729" cy="5455120"/>
          </a:xfrm>
          <a:prstGeom prst="rect">
            <a:avLst/>
          </a:prstGeom>
        </p:spPr>
      </p:pic>
      <p:pic>
        <p:nvPicPr>
          <p:cNvPr id="3" name="Picture 2" descr="img024.jpg"/>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rot="5400000">
            <a:off x="247883" y="-247884"/>
            <a:ext cx="3693555" cy="4189322"/>
          </a:xfrm>
          <a:prstGeom prst="rect">
            <a:avLst/>
          </a:prstGeom>
        </p:spPr>
      </p:pic>
    </p:spTree>
    <p:extLst>
      <p:ext uri="{BB962C8B-B14F-4D97-AF65-F5344CB8AC3E}">
        <p14:creationId xmlns:p14="http://schemas.microsoft.com/office/powerpoint/2010/main" val="983502807"/>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25.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1211624" y="-1325359"/>
            <a:ext cx="6559414" cy="9285963"/>
          </a:xfrm>
          <a:prstGeom prst="rect">
            <a:avLst/>
          </a:prstGeom>
        </p:spPr>
      </p:pic>
    </p:spTree>
    <p:extLst>
      <p:ext uri="{BB962C8B-B14F-4D97-AF65-F5344CB8AC3E}">
        <p14:creationId xmlns:p14="http://schemas.microsoft.com/office/powerpoint/2010/main" val="983502807"/>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26.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72845" y="0"/>
            <a:ext cx="5311539" cy="6858000"/>
          </a:xfrm>
          <a:prstGeom prst="rect">
            <a:avLst/>
          </a:prstGeom>
        </p:spPr>
      </p:pic>
    </p:spTree>
    <p:extLst>
      <p:ext uri="{BB962C8B-B14F-4D97-AF65-F5344CB8AC3E}">
        <p14:creationId xmlns:p14="http://schemas.microsoft.com/office/powerpoint/2010/main" val="983502807"/>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img02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08" y="0"/>
            <a:ext cx="5120874" cy="6858000"/>
          </a:xfrm>
          <a:prstGeom prst="rect">
            <a:avLst/>
          </a:prstGeom>
        </p:spPr>
      </p:pic>
      <p:pic>
        <p:nvPicPr>
          <p:cNvPr id="2" name="Picture 1" descr="img027.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4936078" y="-1"/>
            <a:ext cx="4545832" cy="5396765"/>
          </a:xfrm>
          <a:prstGeom prst="rect">
            <a:avLst/>
          </a:prstGeom>
        </p:spPr>
      </p:pic>
    </p:spTree>
    <p:extLst>
      <p:ext uri="{BB962C8B-B14F-4D97-AF65-F5344CB8AC3E}">
        <p14:creationId xmlns:p14="http://schemas.microsoft.com/office/powerpoint/2010/main" val="98350280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87445_16a_Ferris.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08129" y="214995"/>
            <a:ext cx="5830871" cy="6558341"/>
          </a:xfrm>
          <a:prstGeom prst="rect">
            <a:avLst/>
          </a:prstGeom>
        </p:spPr>
      </p:pic>
    </p:spTree>
    <p:extLst>
      <p:ext uri="{BB962C8B-B14F-4D97-AF65-F5344CB8AC3E}">
        <p14:creationId xmlns:p14="http://schemas.microsoft.com/office/powerpoint/2010/main" val="86278783"/>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029.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1051777" y="-907683"/>
            <a:ext cx="6856616" cy="8674749"/>
          </a:xfrm>
          <a:prstGeom prst="rect">
            <a:avLst/>
          </a:prstGeom>
        </p:spPr>
      </p:pic>
    </p:spTree>
    <p:extLst>
      <p:ext uri="{BB962C8B-B14F-4D97-AF65-F5344CB8AC3E}">
        <p14:creationId xmlns:p14="http://schemas.microsoft.com/office/powerpoint/2010/main" val="983502807"/>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30.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54" y="357998"/>
            <a:ext cx="9147253" cy="5705922"/>
          </a:xfrm>
          <a:prstGeom prst="rect">
            <a:avLst/>
          </a:prstGeom>
        </p:spPr>
      </p:pic>
    </p:spTree>
    <p:extLst>
      <p:ext uri="{BB962C8B-B14F-4D97-AF65-F5344CB8AC3E}">
        <p14:creationId xmlns:p14="http://schemas.microsoft.com/office/powerpoint/2010/main" val="1490112962"/>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31.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03936" y="0"/>
            <a:ext cx="5239593" cy="6858000"/>
          </a:xfrm>
          <a:prstGeom prst="rect">
            <a:avLst/>
          </a:prstGeom>
        </p:spPr>
      </p:pic>
    </p:spTree>
    <p:extLst>
      <p:ext uri="{BB962C8B-B14F-4D97-AF65-F5344CB8AC3E}">
        <p14:creationId xmlns:p14="http://schemas.microsoft.com/office/powerpoint/2010/main" val="1490112962"/>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32.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1068360" y="-515909"/>
            <a:ext cx="7029338" cy="7702001"/>
          </a:xfrm>
          <a:prstGeom prst="rect">
            <a:avLst/>
          </a:prstGeom>
        </p:spPr>
      </p:pic>
    </p:spTree>
    <p:extLst>
      <p:ext uri="{BB962C8B-B14F-4D97-AF65-F5344CB8AC3E}">
        <p14:creationId xmlns:p14="http://schemas.microsoft.com/office/powerpoint/2010/main" val="149011296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33.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969623" y="-380505"/>
            <a:ext cx="6939187" cy="7647131"/>
          </a:xfrm>
          <a:prstGeom prst="rect">
            <a:avLst/>
          </a:prstGeom>
        </p:spPr>
      </p:pic>
    </p:spTree>
    <p:extLst>
      <p:ext uri="{BB962C8B-B14F-4D97-AF65-F5344CB8AC3E}">
        <p14:creationId xmlns:p14="http://schemas.microsoft.com/office/powerpoint/2010/main" val="149011296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41.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942828" y="-162264"/>
            <a:ext cx="6826443" cy="7214085"/>
          </a:xfrm>
          <a:prstGeom prst="rect">
            <a:avLst/>
          </a:prstGeom>
        </p:spPr>
      </p:pic>
    </p:spTree>
    <p:extLst>
      <p:ext uri="{BB962C8B-B14F-4D97-AF65-F5344CB8AC3E}">
        <p14:creationId xmlns:p14="http://schemas.microsoft.com/office/powerpoint/2010/main" val="1066676100"/>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035.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1595189" y="117685"/>
            <a:ext cx="5953290" cy="6811060"/>
          </a:xfrm>
          <a:prstGeom prst="rect">
            <a:avLst/>
          </a:prstGeom>
        </p:spPr>
      </p:pic>
    </p:spTree>
    <p:extLst>
      <p:ext uri="{BB962C8B-B14F-4D97-AF65-F5344CB8AC3E}">
        <p14:creationId xmlns:p14="http://schemas.microsoft.com/office/powerpoint/2010/main" val="1412674753"/>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37.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1309384" y="-751886"/>
            <a:ext cx="6434328" cy="8196851"/>
          </a:xfrm>
          <a:prstGeom prst="rect">
            <a:avLst/>
          </a:prstGeom>
        </p:spPr>
      </p:pic>
    </p:spTree>
    <p:extLst>
      <p:ext uri="{BB962C8B-B14F-4D97-AF65-F5344CB8AC3E}">
        <p14:creationId xmlns:p14="http://schemas.microsoft.com/office/powerpoint/2010/main" val="932499595"/>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36.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5400000">
            <a:off x="1261631" y="23809"/>
            <a:ext cx="7005409" cy="6662974"/>
          </a:xfrm>
          <a:prstGeom prst="rect">
            <a:avLst/>
          </a:prstGeom>
        </p:spPr>
      </p:pic>
    </p:spTree>
    <p:extLst>
      <p:ext uri="{BB962C8B-B14F-4D97-AF65-F5344CB8AC3E}">
        <p14:creationId xmlns:p14="http://schemas.microsoft.com/office/powerpoint/2010/main" val="932499595"/>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38.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3226" y="0"/>
            <a:ext cx="6243698" cy="6737174"/>
          </a:xfrm>
          <a:prstGeom prst="rect">
            <a:avLst/>
          </a:prstGeom>
        </p:spPr>
      </p:pic>
    </p:spTree>
    <p:extLst>
      <p:ext uri="{BB962C8B-B14F-4D97-AF65-F5344CB8AC3E}">
        <p14:creationId xmlns:p14="http://schemas.microsoft.com/office/powerpoint/2010/main" val="156184497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62203" y="3008525"/>
            <a:ext cx="3776432" cy="646331"/>
          </a:xfrm>
          <a:prstGeom prst="rect">
            <a:avLst/>
          </a:prstGeom>
          <a:noFill/>
        </p:spPr>
        <p:txBody>
          <a:bodyPr wrap="none" rtlCol="0">
            <a:spAutoFit/>
          </a:bodyPr>
          <a:lstStyle/>
          <a:p>
            <a:r>
              <a:rPr lang="en-US" dirty="0" smtClean="0">
                <a:solidFill>
                  <a:srgbClr val="FFFFFF"/>
                </a:solidFill>
              </a:rPr>
              <a:t>Le Corbusier, THE RADIANT CITY, 1933</a:t>
            </a:r>
          </a:p>
          <a:p>
            <a:r>
              <a:rPr lang="en-US" dirty="0" smtClean="0">
                <a:solidFill>
                  <a:srgbClr val="FFFFFF"/>
                </a:solidFill>
              </a:rPr>
              <a:t>(Projects 1919 – 1929)</a:t>
            </a:r>
            <a:endParaRPr lang="en-US" dirty="0">
              <a:solidFill>
                <a:srgbClr val="FFFFFF"/>
              </a:solidFill>
            </a:endParaRPr>
          </a:p>
        </p:txBody>
      </p:sp>
    </p:spTree>
    <p:extLst>
      <p:ext uri="{BB962C8B-B14F-4D97-AF65-F5344CB8AC3E}">
        <p14:creationId xmlns:p14="http://schemas.microsoft.com/office/powerpoint/2010/main" val="2310602829"/>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6-09-12 at 9.28.29 A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54000"/>
            <a:ext cx="9144000" cy="6065921"/>
          </a:xfrm>
          <a:prstGeom prst="rect">
            <a:avLst/>
          </a:prstGeom>
        </p:spPr>
      </p:pic>
    </p:spTree>
    <p:extLst>
      <p:ext uri="{BB962C8B-B14F-4D97-AF65-F5344CB8AC3E}">
        <p14:creationId xmlns:p14="http://schemas.microsoft.com/office/powerpoint/2010/main" val="2047657224"/>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46.jpg"/>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rot="16200000">
            <a:off x="1491517" y="-1333077"/>
            <a:ext cx="6007556" cy="8990589"/>
          </a:xfrm>
          <a:prstGeom prst="rect">
            <a:avLst/>
          </a:prstGeom>
        </p:spPr>
      </p:pic>
    </p:spTree>
    <p:extLst>
      <p:ext uri="{BB962C8B-B14F-4D97-AF65-F5344CB8AC3E}">
        <p14:creationId xmlns:p14="http://schemas.microsoft.com/office/powerpoint/2010/main" val="3762365477"/>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44.jpg"/>
          <p:cNvPicPr>
            <a:picLocks noChangeAspect="1"/>
          </p:cNvPicPr>
          <p:nvPr/>
        </p:nvPicPr>
        <p:blipFill>
          <a:blip r:embed="rId2" cstate="screen">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a:ext>
            </a:extLst>
          </a:blip>
          <a:stretch>
            <a:fillRect/>
          </a:stretch>
        </p:blipFill>
        <p:spPr>
          <a:xfrm rot="16200000">
            <a:off x="990866" y="-784865"/>
            <a:ext cx="6999837" cy="8524898"/>
          </a:xfrm>
          <a:prstGeom prst="rect">
            <a:avLst/>
          </a:prstGeom>
        </p:spPr>
      </p:pic>
    </p:spTree>
    <p:extLst>
      <p:ext uri="{BB962C8B-B14F-4D97-AF65-F5344CB8AC3E}">
        <p14:creationId xmlns:p14="http://schemas.microsoft.com/office/powerpoint/2010/main" val="2047657224"/>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43.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6200000">
            <a:off x="2019565" y="-1412311"/>
            <a:ext cx="5128853" cy="9167982"/>
          </a:xfrm>
          <a:prstGeom prst="rect">
            <a:avLst/>
          </a:prstGeom>
        </p:spPr>
      </p:pic>
    </p:spTree>
    <p:extLst>
      <p:ext uri="{BB962C8B-B14F-4D97-AF65-F5344CB8AC3E}">
        <p14:creationId xmlns:p14="http://schemas.microsoft.com/office/powerpoint/2010/main" val="2047657224"/>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39.jpg"/>
          <p:cNvPicPr>
            <a:picLocks noChangeAspect="1"/>
          </p:cNvPicPr>
          <p:nvPr/>
        </p:nvPicPr>
        <p:blipFill>
          <a:blip r:embed="rId2" cstate="screen">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tretch>
            <a:fillRect/>
          </a:stretch>
        </p:blipFill>
        <p:spPr>
          <a:xfrm rot="5400000">
            <a:off x="1090880" y="-699209"/>
            <a:ext cx="6858000" cy="8256419"/>
          </a:xfrm>
          <a:prstGeom prst="rect">
            <a:avLst/>
          </a:prstGeom>
        </p:spPr>
      </p:pic>
    </p:spTree>
    <p:extLst>
      <p:ext uri="{BB962C8B-B14F-4D97-AF65-F5344CB8AC3E}">
        <p14:creationId xmlns:p14="http://schemas.microsoft.com/office/powerpoint/2010/main" val="1561844978"/>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02000" y="14112"/>
            <a:ext cx="3128581" cy="338554"/>
          </a:xfrm>
          <a:prstGeom prst="rect">
            <a:avLst/>
          </a:prstGeom>
          <a:noFill/>
        </p:spPr>
        <p:txBody>
          <a:bodyPr wrap="none" rtlCol="0">
            <a:spAutoFit/>
          </a:bodyPr>
          <a:lstStyle/>
          <a:p>
            <a:r>
              <a:rPr lang="en-US" sz="1600" dirty="0" smtClean="0">
                <a:solidFill>
                  <a:srgbClr val="FFFFFF"/>
                </a:solidFill>
              </a:rPr>
              <a:t>1964 GM Pavilion, NY  World’s Fair</a:t>
            </a:r>
            <a:endParaRPr lang="en-US" sz="1600" dirty="0">
              <a:solidFill>
                <a:srgbClr val="FFFFFF"/>
              </a:solidFill>
            </a:endParaRPr>
          </a:p>
        </p:txBody>
      </p:sp>
      <p:pic>
        <p:nvPicPr>
          <p:cNvPr id="4" name="Picture 3" descr="gm50.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178568" y="3461974"/>
            <a:ext cx="3931212" cy="3066346"/>
          </a:xfrm>
          <a:prstGeom prst="rect">
            <a:avLst/>
          </a:prstGeom>
        </p:spPr>
      </p:pic>
      <p:pic>
        <p:nvPicPr>
          <p:cNvPr id="5" name="Picture 4" descr="gm63.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484530"/>
            <a:ext cx="5178568" cy="3965303"/>
          </a:xfrm>
          <a:prstGeom prst="rect">
            <a:avLst/>
          </a:prstGeom>
        </p:spPr>
      </p:pic>
      <p:sp>
        <p:nvSpPr>
          <p:cNvPr id="6" name="TextBox 5"/>
          <p:cNvSpPr txBox="1"/>
          <p:nvPr/>
        </p:nvSpPr>
        <p:spPr>
          <a:xfrm>
            <a:off x="5178568" y="804333"/>
            <a:ext cx="2808111" cy="1201889"/>
          </a:xfrm>
          <a:prstGeom prst="rect">
            <a:avLst/>
          </a:prstGeom>
          <a:noFill/>
        </p:spPr>
        <p:txBody>
          <a:bodyPr wrap="square" rtlCol="0">
            <a:spAutoFit/>
          </a:bodyPr>
          <a:lstStyle/>
          <a:p>
            <a:r>
              <a:rPr lang="en-US" sz="1400" dirty="0" smtClean="0">
                <a:solidFill>
                  <a:srgbClr val="FFFFFF"/>
                </a:solidFill>
              </a:rPr>
              <a:t>In the jungle environment, the “jungle-road builder was a “factory-on-wheels,” and would cut through the forest to create finished highways in  a single sweep</a:t>
            </a:r>
            <a:endParaRPr lang="en-US" sz="1400" dirty="0">
              <a:solidFill>
                <a:srgbClr val="FFFFFF"/>
              </a:solidFill>
            </a:endParaRPr>
          </a:p>
        </p:txBody>
      </p:sp>
      <p:sp>
        <p:nvSpPr>
          <p:cNvPr id="7" name="TextBox 6"/>
          <p:cNvSpPr txBox="1"/>
          <p:nvPr/>
        </p:nvSpPr>
        <p:spPr>
          <a:xfrm>
            <a:off x="1628566" y="5780432"/>
            <a:ext cx="3451224" cy="738664"/>
          </a:xfrm>
          <a:prstGeom prst="rect">
            <a:avLst/>
          </a:prstGeom>
          <a:noFill/>
        </p:spPr>
        <p:txBody>
          <a:bodyPr wrap="square" rtlCol="0">
            <a:spAutoFit/>
          </a:bodyPr>
          <a:lstStyle/>
          <a:p>
            <a:r>
              <a:rPr lang="en-US" sz="1400" dirty="0" smtClean="0">
                <a:solidFill>
                  <a:srgbClr val="FFFFFF"/>
                </a:solidFill>
              </a:rPr>
              <a:t>The choice vehicle for lunar colonies is the “articulated crawler”, capable of moving across any terrain obstacle.</a:t>
            </a:r>
            <a:endParaRPr lang="en-US" sz="1400" dirty="0">
              <a:solidFill>
                <a:srgbClr val="FFFFFF"/>
              </a:solidFill>
            </a:endParaRPr>
          </a:p>
        </p:txBody>
      </p:sp>
    </p:spTree>
    <p:extLst>
      <p:ext uri="{BB962C8B-B14F-4D97-AF65-F5344CB8AC3E}">
        <p14:creationId xmlns:p14="http://schemas.microsoft.com/office/powerpoint/2010/main" val="15959958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neral-motors-polar.jpg"/>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a:ext>
            </a:extLst>
          </a:blip>
          <a:stretch>
            <a:fillRect/>
          </a:stretch>
        </p:blipFill>
        <p:spPr>
          <a:xfrm>
            <a:off x="155222" y="0"/>
            <a:ext cx="8792308" cy="6858000"/>
          </a:xfrm>
          <a:prstGeom prst="rect">
            <a:avLst/>
          </a:prstGeom>
        </p:spPr>
      </p:pic>
    </p:spTree>
    <p:extLst>
      <p:ext uri="{BB962C8B-B14F-4D97-AF65-F5344CB8AC3E}">
        <p14:creationId xmlns:p14="http://schemas.microsoft.com/office/powerpoint/2010/main" val="159599584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9.jpg"/>
          <p:cNvPicPr>
            <a:picLocks noChangeAspect="1"/>
          </p:cNvPicPr>
          <p:nvPr/>
        </p:nvPicPr>
        <p:blipFill>
          <a:blip r:embed="rId3" cstate="screen">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a:ext>
            </a:extLst>
          </a:blip>
          <a:stretch>
            <a:fillRect/>
          </a:stretch>
        </p:blipFill>
        <p:spPr>
          <a:xfrm rot="5400000">
            <a:off x="792952" y="427408"/>
            <a:ext cx="6969369" cy="5909313"/>
          </a:xfrm>
          <a:prstGeom prst="rect">
            <a:avLst/>
          </a:prstGeom>
        </p:spPr>
      </p:pic>
    </p:spTree>
    <p:extLst>
      <p:ext uri="{BB962C8B-B14F-4D97-AF65-F5344CB8AC3E}">
        <p14:creationId xmlns:p14="http://schemas.microsoft.com/office/powerpoint/2010/main" val="324009467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4.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5400000">
            <a:off x="1240983" y="-299322"/>
            <a:ext cx="6970609" cy="7344035"/>
          </a:xfrm>
          <a:prstGeom prst="rect">
            <a:avLst/>
          </a:prstGeom>
        </p:spPr>
      </p:pic>
    </p:spTree>
    <p:extLst>
      <p:ext uri="{BB962C8B-B14F-4D97-AF65-F5344CB8AC3E}">
        <p14:creationId xmlns:p14="http://schemas.microsoft.com/office/powerpoint/2010/main" val="8627878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6.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6200000">
            <a:off x="1003952" y="30275"/>
            <a:ext cx="6799583" cy="6855863"/>
          </a:xfrm>
          <a:prstGeom prst="rect">
            <a:avLst/>
          </a:prstGeom>
        </p:spPr>
      </p:pic>
    </p:spTree>
    <p:extLst>
      <p:ext uri="{BB962C8B-B14F-4D97-AF65-F5344CB8AC3E}">
        <p14:creationId xmlns:p14="http://schemas.microsoft.com/office/powerpoint/2010/main" val="8627878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018.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6200000">
            <a:off x="2149480" y="-978887"/>
            <a:ext cx="4786636" cy="9237689"/>
          </a:xfrm>
          <a:prstGeom prst="rect">
            <a:avLst/>
          </a:prstGeom>
        </p:spPr>
      </p:pic>
    </p:spTree>
    <p:extLst>
      <p:ext uri="{BB962C8B-B14F-4D97-AF65-F5344CB8AC3E}">
        <p14:creationId xmlns:p14="http://schemas.microsoft.com/office/powerpoint/2010/main" val="8627878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581</TotalTime>
  <Words>1181</Words>
  <Application>Microsoft Macintosh PowerPoint</Application>
  <PresentationFormat>On-screen Show (4:3)</PresentationFormat>
  <Paragraphs>141</Paragraphs>
  <Slides>67</Slides>
  <Notes>35</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Paris 1380</vt:lpstr>
      <vt:lpstr>Paris 1615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Dusseault</dc:creator>
  <cp:lastModifiedBy>Ruth Dusseault</cp:lastModifiedBy>
  <cp:revision>100</cp:revision>
  <dcterms:created xsi:type="dcterms:W3CDTF">2016-09-10T13:47:23Z</dcterms:created>
  <dcterms:modified xsi:type="dcterms:W3CDTF">2017-01-30T17:19:51Z</dcterms:modified>
</cp:coreProperties>
</file>